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Lst>
  <p:notesMasterIdLst>
    <p:notesMasterId r:id="rId32"/>
  </p:notesMasterIdLst>
  <p:handoutMasterIdLst>
    <p:handoutMasterId r:id="rId33"/>
  </p:handoutMasterIdLst>
  <p:sldIdLst>
    <p:sldId id="256" r:id="rId2"/>
    <p:sldId id="343" r:id="rId3"/>
    <p:sldId id="344" r:id="rId4"/>
    <p:sldId id="345" r:id="rId5"/>
    <p:sldId id="346" r:id="rId6"/>
    <p:sldId id="289" r:id="rId7"/>
    <p:sldId id="290" r:id="rId8"/>
    <p:sldId id="298" r:id="rId9"/>
    <p:sldId id="301" r:id="rId10"/>
    <p:sldId id="353" r:id="rId11"/>
    <p:sldId id="295" r:id="rId12"/>
    <p:sldId id="311" r:id="rId13"/>
    <p:sldId id="355" r:id="rId14"/>
    <p:sldId id="349" r:id="rId15"/>
    <p:sldId id="257" r:id="rId16"/>
    <p:sldId id="279" r:id="rId17"/>
    <p:sldId id="280" r:id="rId18"/>
    <p:sldId id="313" r:id="rId19"/>
    <p:sldId id="315" r:id="rId20"/>
    <p:sldId id="316" r:id="rId21"/>
    <p:sldId id="319" r:id="rId22"/>
    <p:sldId id="323" r:id="rId23"/>
    <p:sldId id="285" r:id="rId24"/>
    <p:sldId id="351" r:id="rId25"/>
    <p:sldId id="338" r:id="rId26"/>
    <p:sldId id="342" r:id="rId27"/>
    <p:sldId id="278" r:id="rId28"/>
    <p:sldId id="284" r:id="rId29"/>
    <p:sldId id="354" r:id="rId30"/>
    <p:sldId id="350"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6">
          <p15:clr>
            <a:srgbClr val="A4A3A4"/>
          </p15:clr>
        </p15:guide>
        <p15:guide id="2" pos="552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9AC7"/>
    <a:srgbClr val="55A51C"/>
    <a:srgbClr val="469816"/>
    <a:srgbClr val="DBA51C"/>
    <a:srgbClr val="DB520D"/>
    <a:srgbClr val="760053"/>
    <a:srgbClr val="B10020"/>
    <a:srgbClr val="C1002B"/>
    <a:srgbClr val="C1007F"/>
    <a:srgbClr val="00467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207" autoAdjust="0"/>
    <p:restoredTop sz="86396"/>
  </p:normalViewPr>
  <p:slideViewPr>
    <p:cSldViewPr snapToGrid="0" snapToObjects="1">
      <p:cViewPr varScale="1">
        <p:scale>
          <a:sx n="65" d="100"/>
          <a:sy n="65" d="100"/>
        </p:scale>
        <p:origin x="1344" y="78"/>
      </p:cViewPr>
      <p:guideLst>
        <p:guide orient="horz" pos="226"/>
        <p:guide pos="552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D42174E-94A8-894B-B55B-E3D1B123F7BC}" type="datetimeFigureOut">
              <a:rPr lang="en-US" smtClean="0"/>
              <a:t>7/21/2016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E4EBF85-1479-E349-9262-1B6F0600CA24}" type="slidenum">
              <a:rPr lang="en-US" smtClean="0"/>
              <a:t>‹#›</a:t>
            </a:fld>
            <a:endParaRPr lang="en-US"/>
          </a:p>
        </p:txBody>
      </p:sp>
    </p:spTree>
    <p:extLst>
      <p:ext uri="{BB962C8B-B14F-4D97-AF65-F5344CB8AC3E}">
        <p14:creationId xmlns:p14="http://schemas.microsoft.com/office/powerpoint/2010/main" val="303545538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tiff>
</file>

<file path=ppt/media/image12.tiff>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2FC2B82-52D7-564A-9414-F61912D3DADE}" type="datetimeFigureOut">
              <a:rPr lang="en-US" smtClean="0"/>
              <a:t>7/21/2016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AU" smtClean="0"/>
              <a:t>Click to edit Master text styles</a:t>
            </a:r>
          </a:p>
          <a:p>
            <a:pPr lvl="1"/>
            <a:r>
              <a:rPr lang="en-AU" smtClean="0"/>
              <a:t>Second level</a:t>
            </a:r>
          </a:p>
          <a:p>
            <a:pPr lvl="2"/>
            <a:r>
              <a:rPr lang="en-AU" smtClean="0"/>
              <a:t>Third level</a:t>
            </a:r>
          </a:p>
          <a:p>
            <a:pPr lvl="3"/>
            <a:r>
              <a:rPr lang="en-AU" smtClean="0"/>
              <a:t>Fourth level</a:t>
            </a:r>
          </a:p>
          <a:p>
            <a:pPr lvl="4"/>
            <a:r>
              <a:rPr lang="en-AU"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60170D6-42E6-3B4C-BC2C-154007EECCF7}" type="slidenum">
              <a:rPr lang="en-US" smtClean="0"/>
              <a:t>‹#›</a:t>
            </a:fld>
            <a:endParaRPr lang="en-US"/>
          </a:p>
        </p:txBody>
      </p:sp>
    </p:spTree>
    <p:extLst>
      <p:ext uri="{BB962C8B-B14F-4D97-AF65-F5344CB8AC3E}">
        <p14:creationId xmlns:p14="http://schemas.microsoft.com/office/powerpoint/2010/main" val="398704944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1" kern="1200" dirty="0" smtClean="0">
                <a:solidFill>
                  <a:schemeClr val="tx1"/>
                </a:solidFill>
                <a:effectLst/>
                <a:latin typeface="Verdana" charset="0"/>
                <a:ea typeface="Verdana" charset="0"/>
                <a:cs typeface="Verdana" charset="0"/>
              </a:rPr>
              <a:t>Developing a Maori language pronunciation tool based on a Maori speaker database.</a:t>
            </a:r>
            <a:endParaRPr lang="en-US" sz="1200" kern="1200" dirty="0" smtClean="0">
              <a:solidFill>
                <a:schemeClr val="tx1"/>
              </a:solidFill>
              <a:effectLst/>
              <a:latin typeface="Verdana" charset="0"/>
              <a:ea typeface="Verdana" charset="0"/>
              <a:cs typeface="Verdana" charset="0"/>
            </a:endParaRPr>
          </a:p>
          <a:p>
            <a:r>
              <a:rPr lang="en-AU" sz="1200" kern="1200" dirty="0" smtClean="0">
                <a:solidFill>
                  <a:schemeClr val="tx1"/>
                </a:solidFill>
                <a:effectLst/>
                <a:latin typeface="Verdana" charset="0"/>
                <a:ea typeface="Verdana" charset="0"/>
                <a:cs typeface="Verdana" charset="0"/>
              </a:rPr>
              <a:t> </a:t>
            </a:r>
            <a:endParaRPr lang="en-US" sz="1200" kern="1200" dirty="0" smtClean="0">
              <a:solidFill>
                <a:schemeClr val="tx1"/>
              </a:solidFill>
              <a:effectLst/>
              <a:latin typeface="Verdana" charset="0"/>
              <a:ea typeface="Verdana" charset="0"/>
              <a:cs typeface="Verdana" charset="0"/>
            </a:endParaRPr>
          </a:p>
          <a:p>
            <a:r>
              <a:rPr lang="en-AU" sz="1200" kern="1200" dirty="0" smtClean="0">
                <a:solidFill>
                  <a:schemeClr val="tx1"/>
                </a:solidFill>
                <a:effectLst/>
                <a:latin typeface="Verdana" charset="0"/>
                <a:ea typeface="Verdana" charset="0"/>
                <a:cs typeface="Verdana" charset="0"/>
              </a:rPr>
              <a:t>The MAONZE project (Maori and New Zealand English) uses recordings from three sets of speakers to track changes in the pronunciation of Maori (the indigenous language of New Zealand) and evaluate influences from English.  The first group of speakers were born in the late nineteenth century and recorded mostly in 1946-48. The second group of speakers are kaumātua/kuia (elders) born between 1920 and 1940, and the third group are young speakers born between 1970 and 1990. Results from the project show changes in both vowel quality and vowel duration (for all age groups and both genders) and evidence of diphthong mergers especially amongst the younger speakers.  Female speakers </a:t>
            </a:r>
            <a:r>
              <a:rPr lang="en-US" sz="1200" kern="1200" dirty="0" smtClean="0">
                <a:solidFill>
                  <a:schemeClr val="tx1"/>
                </a:solidFill>
                <a:effectLst/>
                <a:latin typeface="Verdana" charset="0"/>
                <a:ea typeface="Verdana" charset="0"/>
                <a:cs typeface="Verdana" charset="0"/>
              </a:rPr>
              <a:t>from all three age groups were ahead of the male speakers in terms of raising the short vowels /e/ and /o/ and in glide weakening in the diphthongs. The young women are also in advance of the young men in /u/ fronting. </a:t>
            </a:r>
          </a:p>
          <a:p>
            <a:r>
              <a:rPr lang="en-AU" sz="1200" kern="1200" dirty="0" smtClean="0">
                <a:solidFill>
                  <a:schemeClr val="tx1"/>
                </a:solidFill>
                <a:effectLst/>
                <a:latin typeface="Verdana" charset="0"/>
                <a:ea typeface="Verdana" charset="0"/>
                <a:cs typeface="Verdana" charset="0"/>
              </a:rPr>
              <a:t> </a:t>
            </a:r>
            <a:endParaRPr lang="en-US" sz="1200" kern="1200" dirty="0" smtClean="0">
              <a:solidFill>
                <a:schemeClr val="tx1"/>
              </a:solidFill>
              <a:effectLst/>
              <a:latin typeface="Verdana" charset="0"/>
              <a:ea typeface="Verdana" charset="0"/>
              <a:cs typeface="Verdana" charset="0"/>
            </a:endParaRPr>
          </a:p>
          <a:p>
            <a:r>
              <a:rPr lang="en-AU" sz="1200" kern="1200" dirty="0" smtClean="0">
                <a:solidFill>
                  <a:schemeClr val="tx1"/>
                </a:solidFill>
                <a:effectLst/>
                <a:latin typeface="Verdana" charset="0"/>
                <a:ea typeface="Verdana" charset="0"/>
                <a:cs typeface="Verdana" charset="0"/>
              </a:rPr>
              <a:t>In this presentation we describe work the results of trialling and developing several phases of a computer-based aid that assists learners to improve their own pronunciation of Maori.  The aid allows users to get real time feedback on their own pronunciation of individual vowels, diphthongs and commonly mispronounced Maori words. The aid allows users to listen to and compare their pronunciations with ‘gold standard’ pronunciations of </a:t>
            </a:r>
            <a:r>
              <a:rPr lang="en-AU" sz="1200" kern="1200" dirty="0" err="1" smtClean="0">
                <a:solidFill>
                  <a:schemeClr val="tx1"/>
                </a:solidFill>
                <a:effectLst/>
                <a:latin typeface="Verdana" charset="0"/>
                <a:ea typeface="Verdana" charset="0"/>
                <a:cs typeface="Verdana" charset="0"/>
              </a:rPr>
              <a:t>kaumatua</a:t>
            </a:r>
            <a:r>
              <a:rPr lang="en-AU" sz="1200" kern="1200" dirty="0" smtClean="0">
                <a:solidFill>
                  <a:schemeClr val="tx1"/>
                </a:solidFill>
                <a:effectLst/>
                <a:latin typeface="Verdana" charset="0"/>
                <a:ea typeface="Verdana" charset="0"/>
                <a:cs typeface="Verdana" charset="0"/>
              </a:rPr>
              <a:t> (elder males) or kuia (elder females) by drawing on the speaker database developed by the MAOZNE project. Further developments will allow users to compare themselves with other speaker age groups.</a:t>
            </a:r>
            <a:r>
              <a:rPr lang="en-US" dirty="0" smtClean="0">
                <a:effectLst/>
                <a:latin typeface="Verdana" charset="0"/>
                <a:ea typeface="Verdana" charset="0"/>
                <a:cs typeface="Verdana" charset="0"/>
              </a:rPr>
              <a:t> </a:t>
            </a:r>
            <a:endParaRPr lang="en-US" dirty="0">
              <a:latin typeface="Verdana" charset="0"/>
              <a:ea typeface="Verdana" charset="0"/>
              <a:cs typeface="Verdana" charset="0"/>
            </a:endParaRPr>
          </a:p>
        </p:txBody>
      </p:sp>
      <p:sp>
        <p:nvSpPr>
          <p:cNvPr id="4" name="Slide Number Placeholder 3"/>
          <p:cNvSpPr>
            <a:spLocks noGrp="1"/>
          </p:cNvSpPr>
          <p:nvPr>
            <p:ph type="sldNum" sz="quarter" idx="10"/>
          </p:nvPr>
        </p:nvSpPr>
        <p:spPr/>
        <p:txBody>
          <a:bodyPr/>
          <a:lstStyle/>
          <a:p>
            <a:fld id="{960170D6-42E6-3B4C-BC2C-154007EECCF7}" type="slidenum">
              <a:rPr lang="en-US" smtClean="0"/>
              <a:t>1</a:t>
            </a:fld>
            <a:endParaRPr lang="en-US"/>
          </a:p>
        </p:txBody>
      </p:sp>
    </p:spTree>
    <p:extLst>
      <p:ext uri="{BB962C8B-B14F-4D97-AF65-F5344CB8AC3E}">
        <p14:creationId xmlns:p14="http://schemas.microsoft.com/office/powerpoint/2010/main" val="9400076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60170D6-42E6-3B4C-BC2C-154007EECCF7}" type="slidenum">
              <a:rPr lang="en-US" smtClean="0"/>
              <a:t>15</a:t>
            </a:fld>
            <a:endParaRPr lang="en-US"/>
          </a:p>
        </p:txBody>
      </p:sp>
    </p:spTree>
    <p:extLst>
      <p:ext uri="{BB962C8B-B14F-4D97-AF65-F5344CB8AC3E}">
        <p14:creationId xmlns:p14="http://schemas.microsoft.com/office/powerpoint/2010/main" val="9972717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261A170-F974-624A-9CAD-0883FB9F8154}" type="slidenum">
              <a:rPr lang="en-US" altLang="en-US" smtClean="0"/>
              <a:pPr/>
              <a:t>19</a:t>
            </a:fld>
            <a:endParaRPr lang="en-US" altLang="en-US"/>
          </a:p>
        </p:txBody>
      </p:sp>
    </p:spTree>
    <p:extLst>
      <p:ext uri="{BB962C8B-B14F-4D97-AF65-F5344CB8AC3E}">
        <p14:creationId xmlns:p14="http://schemas.microsoft.com/office/powerpoint/2010/main" val="905361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9458"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a:ea typeface="ＭＳ Ｐゴシック" charset="-128"/>
            </a:endParaRPr>
          </a:p>
        </p:txBody>
      </p:sp>
    </p:spTree>
    <p:extLst>
      <p:ext uri="{BB962C8B-B14F-4D97-AF65-F5344CB8AC3E}">
        <p14:creationId xmlns:p14="http://schemas.microsoft.com/office/powerpoint/2010/main" val="164874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2530"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endParaRPr lang="en-US" altLang="en-US" dirty="0">
              <a:ea typeface="ＭＳ Ｐゴシック" charset="-128"/>
            </a:endParaRPr>
          </a:p>
        </p:txBody>
      </p:sp>
    </p:spTree>
    <p:extLst>
      <p:ext uri="{BB962C8B-B14F-4D97-AF65-F5344CB8AC3E}">
        <p14:creationId xmlns:p14="http://schemas.microsoft.com/office/powerpoint/2010/main" val="508599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457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a:r>
              <a:rPr lang="en-US" altLang="en-US">
                <a:latin typeface="Times" charset="0"/>
                <a:ea typeface="ＭＳ Ｐゴシック" charset="-128"/>
              </a:rPr>
              <a:t>long diphthongs: /a:/ + /e, i, o, u/, /e:i/, /o:u/, /o:i/</a:t>
            </a:r>
          </a:p>
          <a:p>
            <a:endParaRPr lang="en-GB" altLang="en-US">
              <a:ea typeface="ＭＳ Ｐゴシック" charset="-128"/>
            </a:endParaRPr>
          </a:p>
        </p:txBody>
      </p:sp>
    </p:spTree>
    <p:extLst>
      <p:ext uri="{BB962C8B-B14F-4D97-AF65-F5344CB8AC3E}">
        <p14:creationId xmlns:p14="http://schemas.microsoft.com/office/powerpoint/2010/main" val="21032859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pitchFamily="16" charset="-128"/>
              </a:defRPr>
            </a:lvl1pPr>
            <a:lvl2pPr marL="742950" indent="-285750" eaLnBrk="0" hangingPunct="0">
              <a:defRPr>
                <a:solidFill>
                  <a:schemeClr val="tx1"/>
                </a:solidFill>
                <a:latin typeface="Arial" charset="0"/>
                <a:ea typeface="ＭＳ Ｐゴシック" pitchFamily="16" charset="-128"/>
              </a:defRPr>
            </a:lvl2pPr>
            <a:lvl3pPr marL="1143000" indent="-228600" eaLnBrk="0" hangingPunct="0">
              <a:defRPr>
                <a:solidFill>
                  <a:schemeClr val="tx1"/>
                </a:solidFill>
                <a:latin typeface="Arial" charset="0"/>
                <a:ea typeface="ＭＳ Ｐゴシック" pitchFamily="16" charset="-128"/>
              </a:defRPr>
            </a:lvl3pPr>
            <a:lvl4pPr marL="1600200" indent="-228600" eaLnBrk="0" hangingPunct="0">
              <a:defRPr>
                <a:solidFill>
                  <a:schemeClr val="tx1"/>
                </a:solidFill>
                <a:latin typeface="Arial" charset="0"/>
                <a:ea typeface="ＭＳ Ｐゴシック" pitchFamily="16" charset="-128"/>
              </a:defRPr>
            </a:lvl4pPr>
            <a:lvl5pPr marL="2057400" indent="-228600" eaLnBrk="0" hangingPunct="0">
              <a:defRPr>
                <a:solidFill>
                  <a:schemeClr val="tx1"/>
                </a:solidFill>
                <a:latin typeface="Arial" charset="0"/>
                <a:ea typeface="ＭＳ Ｐゴシック" pitchFamily="16" charset="-128"/>
              </a:defRPr>
            </a:lvl5pPr>
            <a:lvl6pPr marL="2514600" indent="-228600" eaLnBrk="0" fontAlgn="base" hangingPunct="0">
              <a:spcBef>
                <a:spcPct val="0"/>
              </a:spcBef>
              <a:spcAft>
                <a:spcPct val="0"/>
              </a:spcAft>
              <a:defRPr>
                <a:solidFill>
                  <a:schemeClr val="tx1"/>
                </a:solidFill>
                <a:latin typeface="Arial" charset="0"/>
                <a:ea typeface="ＭＳ Ｐゴシック" pitchFamily="16" charset="-128"/>
              </a:defRPr>
            </a:lvl6pPr>
            <a:lvl7pPr marL="2971800" indent="-228600" eaLnBrk="0" fontAlgn="base" hangingPunct="0">
              <a:spcBef>
                <a:spcPct val="0"/>
              </a:spcBef>
              <a:spcAft>
                <a:spcPct val="0"/>
              </a:spcAft>
              <a:defRPr>
                <a:solidFill>
                  <a:schemeClr val="tx1"/>
                </a:solidFill>
                <a:latin typeface="Arial" charset="0"/>
                <a:ea typeface="ＭＳ Ｐゴシック" pitchFamily="16" charset="-128"/>
              </a:defRPr>
            </a:lvl7pPr>
            <a:lvl8pPr marL="3429000" indent="-228600" eaLnBrk="0" fontAlgn="base" hangingPunct="0">
              <a:spcBef>
                <a:spcPct val="0"/>
              </a:spcBef>
              <a:spcAft>
                <a:spcPct val="0"/>
              </a:spcAft>
              <a:defRPr>
                <a:solidFill>
                  <a:schemeClr val="tx1"/>
                </a:solidFill>
                <a:latin typeface="Arial" charset="0"/>
                <a:ea typeface="ＭＳ Ｐゴシック" pitchFamily="16" charset="-128"/>
              </a:defRPr>
            </a:lvl8pPr>
            <a:lvl9pPr marL="3886200" indent="-228600" eaLnBrk="0" fontAlgn="base" hangingPunct="0">
              <a:spcBef>
                <a:spcPct val="0"/>
              </a:spcBef>
              <a:spcAft>
                <a:spcPct val="0"/>
              </a:spcAft>
              <a:defRPr>
                <a:solidFill>
                  <a:schemeClr val="tx1"/>
                </a:solidFill>
                <a:latin typeface="Arial" charset="0"/>
                <a:ea typeface="ＭＳ Ｐゴシック" pitchFamily="16" charset="-128"/>
              </a:defRPr>
            </a:lvl9pPr>
          </a:lstStyle>
          <a:p>
            <a:pPr eaLnBrk="1" hangingPunct="1"/>
            <a:fld id="{AEDD5059-7765-4571-ACA1-126678A58D69}" type="slidenum">
              <a:rPr lang="en-US" altLang="en-US" smtClean="0"/>
              <a:pPr eaLnBrk="1" hangingPunct="1"/>
              <a:t>6</a:t>
            </a:fld>
            <a:endParaRPr lang="en-US" altLang="en-US" smtClean="0"/>
          </a:p>
        </p:txBody>
      </p:sp>
      <p:sp>
        <p:nvSpPr>
          <p:cNvPr id="54275" name="Rectangle 1026"/>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6" name="Rectangle 1027"/>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GB" altLang="en-US" smtClean="0">
              <a:latin typeface="Arial" charset="0"/>
            </a:endParaRPr>
          </a:p>
        </p:txBody>
      </p:sp>
    </p:spTree>
    <p:extLst>
      <p:ext uri="{BB962C8B-B14F-4D97-AF65-F5344CB8AC3E}">
        <p14:creationId xmlns:p14="http://schemas.microsoft.com/office/powerpoint/2010/main" val="2669767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fld id="{8FF45C2D-9C74-48DD-82CC-DB3F4AE95ECE}" type="slidenum">
              <a:rPr lang="en-US" altLang="en-US" sz="1200" smtClean="0"/>
              <a:pPr/>
              <a:t>7</a:t>
            </a:fld>
            <a:endParaRPr lang="en-US" altLang="en-US" sz="1200" smtClean="0"/>
          </a:p>
        </p:txBody>
      </p:sp>
      <p:sp>
        <p:nvSpPr>
          <p:cNvPr id="101378" name="Rectangle 1026"/>
          <p:cNvSpPr>
            <a:spLocks noGrp="1" noRot="1" noChangeAspect="1" noChangeArrowheads="1" noTextEdit="1"/>
          </p:cNvSpPr>
          <p:nvPr>
            <p:ph type="sldImg"/>
          </p:nvPr>
        </p:nvSpPr>
        <p:spPr>
          <a:ln/>
          <a:extLst/>
        </p:spPr>
      </p:sp>
      <p:sp>
        <p:nvSpPr>
          <p:cNvPr id="36868" name="Rectangle 1027"/>
          <p:cNvSpPr>
            <a:spLocks noGrp="1" noChangeArrowheads="1"/>
          </p:cNvSpPr>
          <p:nvPr>
            <p:ph type="body" idx="1"/>
          </p:nvPr>
        </p:nvSpPr>
        <p:spPr>
          <a:noFill/>
        </p:spPr>
        <p:txBody>
          <a:bodyPr/>
          <a:lstStyle/>
          <a:p>
            <a:pPr eaLnBrk="1" hangingPunct="1"/>
            <a:endParaRPr lang="en-GB" altLang="en-US" smtClean="0">
              <a:latin typeface="Arial" pitchFamily="34" charset="0"/>
              <a:ea typeface="ＭＳ Ｐゴシック" pitchFamily="34" charset="-128"/>
            </a:endParaRPr>
          </a:p>
        </p:txBody>
      </p:sp>
    </p:spTree>
    <p:extLst>
      <p:ext uri="{BB962C8B-B14F-4D97-AF65-F5344CB8AC3E}">
        <p14:creationId xmlns:p14="http://schemas.microsoft.com/office/powerpoint/2010/main" val="2057942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430E5A1-B07E-4AA6-A967-1F1DB9455044}" type="slidenum">
              <a:rPr lang="en-US" sz="1200"/>
              <a:pPr/>
              <a:t>8</a:t>
            </a:fld>
            <a:endParaRPr lang="en-US" sz="1200"/>
          </a:p>
        </p:txBody>
      </p:sp>
      <p:sp>
        <p:nvSpPr>
          <p:cNvPr id="106498" name="Rectangle 1026"/>
          <p:cNvSpPr>
            <a:spLocks noGrp="1" noRot="1" noChangeAspect="1" noChangeArrowheads="1" noTextEdit="1"/>
          </p:cNvSpPr>
          <p:nvPr>
            <p:ph type="sldImg"/>
          </p:nvPr>
        </p:nvSpPr>
        <p:spPr>
          <a:ln/>
        </p:spPr>
      </p:sp>
      <p:sp>
        <p:nvSpPr>
          <p:cNvPr id="34819" name="Rectangle 1027"/>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GB" smtClean="0">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5222604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2DFA5EE2-E0D6-4EFD-B9E5-C8DE46C57DDD}" type="slidenum">
              <a:rPr lang="en-US" sz="1200"/>
              <a:pPr/>
              <a:t>9</a:t>
            </a:fld>
            <a:endParaRPr lang="en-US" sz="1200"/>
          </a:p>
        </p:txBody>
      </p:sp>
      <p:sp>
        <p:nvSpPr>
          <p:cNvPr id="112642" name="Rectangle 2"/>
          <p:cNvSpPr>
            <a:spLocks noGrp="1" noRot="1" noChangeAspect="1" noChangeArrowheads="1" noTextEdit="1"/>
          </p:cNvSpPr>
          <p:nvPr>
            <p:ph type="sldImg"/>
          </p:nvPr>
        </p:nvSpPr>
        <p:spPr>
          <a:ln/>
        </p:spPr>
      </p:sp>
      <p:sp>
        <p:nvSpPr>
          <p:cNvPr id="40963" name="Rectangle 3"/>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endParaRPr lang="en-GB" smtClean="0">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5480297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5BA66D03-E049-4AC4-8859-798E8F683A0B}" type="slidenum">
              <a:rPr lang="en-US" sz="1200"/>
              <a:pPr/>
              <a:t>10</a:t>
            </a:fld>
            <a:endParaRPr lang="en-US" sz="1200"/>
          </a:p>
        </p:txBody>
      </p:sp>
      <p:sp>
        <p:nvSpPr>
          <p:cNvPr id="2" name="Rectangle 2"/>
          <p:cNvSpPr>
            <a:spLocks noGrp="1" noRot="1" noChangeAspect="1" noChangeArrowheads="1" noTextEdit="1"/>
          </p:cNvSpPr>
          <p:nvPr>
            <p:ph type="sldImg"/>
          </p:nvPr>
        </p:nvSpPr>
        <p:spPr>
          <a:xfrm>
            <a:off x="0" y="0"/>
            <a:ext cx="0" cy="0"/>
          </a:xfrm>
          <a:ln/>
        </p:spPr>
      </p:sp>
      <p:sp>
        <p:nvSpPr>
          <p:cNvPr id="3"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p>
            <a:pPr eaLnBrk="1" hangingPunct="1"/>
            <a:r>
              <a:rPr lang="en-AU" smtClean="0">
                <a:latin typeface="Times New Roman" panose="02020603050405020304" pitchFamily="18" charset="0"/>
                <a:ea typeface="ＭＳ Ｐゴシック" panose="020B0600070205080204" pitchFamily="34" charset="-128"/>
              </a:rPr>
              <a:t>We turn now to a comparison of the speech of the men and women, to see what this reveals about their different roles in sound change over time. Data from the two historical female speakers is shown in this slide. These women are old enough to be the grandmothers of the present day generation of elders and were recorded at a similar time to the historical male elder group. For ease of comparison the vowel space of the comparable historical male elder group is shown alongside. These older and earlier recorded historical female speakers</a:t>
            </a:r>
            <a:r>
              <a:rPr lang="en-AU" altLang="en-US" smtClean="0">
                <a:latin typeface="Arial" panose="020B0604020202020204" pitchFamily="34" charset="0"/>
                <a:ea typeface="ＭＳ Ｐゴシック" panose="020B0600070205080204" pitchFamily="34" charset="-128"/>
              </a:rPr>
              <a:t>’</a:t>
            </a:r>
            <a:r>
              <a:rPr lang="en-AU" altLang="ja-JP" smtClean="0">
                <a:latin typeface="Times New Roman" panose="02020603050405020304" pitchFamily="18" charset="0"/>
                <a:ea typeface="ＭＳ Ｐゴシック" panose="020B0600070205080204" pitchFamily="34" charset="-128"/>
              </a:rPr>
              <a:t> front mid-vowels are far more raised than those of their historical male contemporaries, with k</a:t>
            </a:r>
            <a:r>
              <a:rPr lang="en-AU" altLang="ja-JP" smtClean="0">
                <a:latin typeface="Times" panose="02020603050405020304" pitchFamily="18" charset="0"/>
                <a:ea typeface="ＭＳ Ｐゴシック" panose="020B0600070205080204" pitchFamily="34" charset="-128"/>
              </a:rPr>
              <a:t>ē</a:t>
            </a:r>
            <a:r>
              <a:rPr lang="en-AU" altLang="ja-JP" smtClean="0">
                <a:latin typeface="Times New Roman" panose="02020603050405020304" pitchFamily="18" charset="0"/>
                <a:ea typeface="ＭＳ Ｐゴシック" panose="020B0600070205080204" pitchFamily="34" charset="-128"/>
              </a:rPr>
              <a:t> leading the change. In addition their t</a:t>
            </a:r>
            <a:r>
              <a:rPr lang="en-AU" altLang="ja-JP" smtClean="0">
                <a:latin typeface="Times" panose="02020603050405020304" pitchFamily="18" charset="0"/>
                <a:ea typeface="ＭＳ Ｐゴシック" panose="020B0600070205080204" pitchFamily="34" charset="-128"/>
              </a:rPr>
              <a:t>ū</a:t>
            </a:r>
            <a:r>
              <a:rPr lang="en-AU" altLang="ja-JP" smtClean="0">
                <a:latin typeface="Times New Roman" panose="02020603050405020304" pitchFamily="18" charset="0"/>
                <a:ea typeface="ＭＳ Ｐゴシック" panose="020B0600070205080204" pitchFamily="34" charset="-128"/>
              </a:rPr>
              <a:t>/tuku vowels are also more fronted, being at about the same place on the F2 continuum as their w</a:t>
            </a:r>
            <a:r>
              <a:rPr lang="en-AU" altLang="ja-JP" smtClean="0">
                <a:latin typeface="Times" panose="02020603050405020304" pitchFamily="18" charset="0"/>
                <a:ea typeface="ＭＳ Ｐゴシック" panose="020B0600070205080204" pitchFamily="34" charset="-128"/>
              </a:rPr>
              <a:t>ā</a:t>
            </a:r>
            <a:r>
              <a:rPr lang="en-AU" altLang="ja-JP" smtClean="0">
                <a:latin typeface="Times New Roman" panose="02020603050405020304" pitchFamily="18" charset="0"/>
                <a:ea typeface="ＭＳ Ｐゴシック" panose="020B0600070205080204" pitchFamily="34" charset="-128"/>
              </a:rPr>
              <a:t>/waka vowels. Although the amount of speech available for these two historical female speakers is limited we are confident that the data shown here is robust enough to support these analyses. In summation, we believe that the vowel space of the historical male elders shown here largely represents the M</a:t>
            </a:r>
            <a:r>
              <a:rPr lang="en-AU" altLang="ja-JP" smtClean="0">
                <a:latin typeface="Times" panose="02020603050405020304" pitchFamily="18" charset="0"/>
                <a:ea typeface="ＭＳ Ｐゴシック" panose="020B0600070205080204" pitchFamily="34" charset="-128"/>
              </a:rPr>
              <a:t>ā</a:t>
            </a:r>
            <a:r>
              <a:rPr lang="en-AU" altLang="ja-JP" smtClean="0">
                <a:latin typeface="Times New Roman" panose="02020603050405020304" pitchFamily="18" charset="0"/>
                <a:ea typeface="ＭＳ Ｐゴシック" panose="020B0600070205080204" pitchFamily="34" charset="-128"/>
              </a:rPr>
              <a:t>ori version of the stable vowel space which had moved across the Pacific over two millennia (Krupa 1982) while the vowel space of the historical female elders reveals the first beginnings of sound change in M</a:t>
            </a:r>
            <a:r>
              <a:rPr lang="en-AU" altLang="ja-JP" smtClean="0">
                <a:latin typeface="Times" panose="02020603050405020304" pitchFamily="18" charset="0"/>
                <a:ea typeface="ＭＳ Ｐゴシック" panose="020B0600070205080204" pitchFamily="34" charset="-128"/>
              </a:rPr>
              <a:t>ā</a:t>
            </a:r>
            <a:r>
              <a:rPr lang="en-AU" altLang="ja-JP" smtClean="0">
                <a:latin typeface="Times New Roman" panose="02020603050405020304" pitchFamily="18" charset="0"/>
                <a:ea typeface="ＭＳ Ｐゴシック" panose="020B0600070205080204" pitchFamily="34" charset="-128"/>
              </a:rPr>
              <a:t>ori. </a:t>
            </a:r>
            <a:endParaRPr lang="en-US" smtClean="0">
              <a:latin typeface="Times New Roman" panose="02020603050405020304" pitchFamily="18" charset="0"/>
              <a:ea typeface="ＭＳ Ｐゴシック" panose="020B0600070205080204" pitchFamily="34" charset="-128"/>
            </a:endParaRPr>
          </a:p>
        </p:txBody>
      </p:sp>
    </p:spTree>
    <p:extLst>
      <p:ext uri="{BB962C8B-B14F-4D97-AF65-F5344CB8AC3E}">
        <p14:creationId xmlns:p14="http://schemas.microsoft.com/office/powerpoint/2010/main" val="8455855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 Opening Slide">
    <p:bg>
      <p:bgPr>
        <a:solidFill>
          <a:srgbClr val="55A51C"/>
        </a:solidFill>
        <a:effectLst/>
      </p:bgPr>
    </p:bg>
    <p:spTree>
      <p:nvGrpSpPr>
        <p:cNvPr id="1" name=""/>
        <p:cNvGrpSpPr/>
        <p:nvPr/>
      </p:nvGrpSpPr>
      <p:grpSpPr>
        <a:xfrm>
          <a:off x="0" y="0"/>
          <a:ext cx="0" cy="0"/>
          <a:chOff x="0" y="0"/>
          <a:chExt cx="0" cy="0"/>
        </a:xfrm>
      </p:grpSpPr>
      <p:sp>
        <p:nvSpPr>
          <p:cNvPr id="22" name="Title 21"/>
          <p:cNvSpPr>
            <a:spLocks noGrp="1"/>
          </p:cNvSpPr>
          <p:nvPr>
            <p:ph type="title" hasCustomPrompt="1"/>
          </p:nvPr>
        </p:nvSpPr>
        <p:spPr>
          <a:xfrm>
            <a:off x="677863" y="1452828"/>
            <a:ext cx="8027984" cy="836561"/>
          </a:xfrm>
          <a:prstGeom prst="rect">
            <a:avLst/>
          </a:prstGeom>
        </p:spPr>
        <p:txBody>
          <a:bodyPr vert="horz"/>
          <a:lstStyle>
            <a:lvl1pPr algn="l">
              <a:defRPr sz="4000" b="1" i="0">
                <a:solidFill>
                  <a:srgbClr val="FFFFFF"/>
                </a:solidFill>
                <a:latin typeface="Verdana"/>
                <a:cs typeface="Verdana"/>
              </a:defRPr>
            </a:lvl1pPr>
          </a:lstStyle>
          <a:p>
            <a:r>
              <a:rPr lang="en-AU" dirty="0" smtClean="0"/>
              <a:t>Headline (Verdana Bold)</a:t>
            </a:r>
            <a:endParaRPr lang="en-US" dirty="0"/>
          </a:p>
        </p:txBody>
      </p:sp>
      <p:sp>
        <p:nvSpPr>
          <p:cNvPr id="25" name="Text Placeholder 24"/>
          <p:cNvSpPr>
            <a:spLocks noGrp="1"/>
          </p:cNvSpPr>
          <p:nvPr>
            <p:ph type="body" sz="quarter" idx="10" hasCustomPrompt="1"/>
          </p:nvPr>
        </p:nvSpPr>
        <p:spPr>
          <a:xfrm>
            <a:off x="677860" y="2289389"/>
            <a:ext cx="8027987" cy="1056603"/>
          </a:xfrm>
          <a:prstGeom prst="rect">
            <a:avLst/>
          </a:prstGeom>
        </p:spPr>
        <p:txBody>
          <a:bodyPr vert="horz"/>
          <a:lstStyle>
            <a:lvl1pPr marL="0" indent="0">
              <a:buFontTx/>
              <a:buNone/>
              <a:defRPr sz="2400">
                <a:solidFill>
                  <a:schemeClr val="bg1"/>
                </a:solidFill>
                <a:latin typeface="Verdana"/>
              </a:defRPr>
            </a:lvl1pPr>
          </a:lstStyle>
          <a:p>
            <a:pPr lvl="0"/>
            <a:r>
              <a:rPr lang="en-AU" dirty="0" smtClean="0"/>
              <a:t>Subheading (Verdana Regular)</a:t>
            </a:r>
          </a:p>
        </p:txBody>
      </p:sp>
      <p:pic>
        <p:nvPicPr>
          <p:cNvPr id="26" name="Pictur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7866" y="5801285"/>
            <a:ext cx="4680840" cy="713271"/>
          </a:xfrm>
          <a:prstGeom prst="rect">
            <a:avLst/>
          </a:prstGeom>
        </p:spPr>
      </p:pic>
      <p:sp>
        <p:nvSpPr>
          <p:cNvPr id="2" name="Date Placeholder 1"/>
          <p:cNvSpPr>
            <a:spLocks noGrp="1"/>
          </p:cNvSpPr>
          <p:nvPr>
            <p:ph type="dt" sz="half" idx="11"/>
          </p:nvPr>
        </p:nvSpPr>
        <p:spPr>
          <a:xfrm>
            <a:off x="5358706" y="377723"/>
            <a:ext cx="3423062" cy="441802"/>
          </a:xfrm>
        </p:spPr>
        <p:txBody>
          <a:bodyPr/>
          <a:lstStyle>
            <a:lvl1pPr>
              <a:defRPr sz="1400" b="0" i="0">
                <a:solidFill>
                  <a:schemeClr val="bg1"/>
                </a:solidFill>
                <a:latin typeface="Verdana"/>
                <a:cs typeface="Verdana"/>
              </a:defRPr>
            </a:lvl1pPr>
          </a:lstStyle>
          <a:p>
            <a:fld id="{43DC56B5-A700-544C-8720-C289028A981D}" type="datetime2">
              <a:rPr lang="en-NZ" smtClean="0"/>
              <a:pPr/>
              <a:t>Thursday, 21 July 2016</a:t>
            </a:fld>
            <a:endParaRPr lang="en-US" dirty="0"/>
          </a:p>
        </p:txBody>
      </p:sp>
      <p:sp>
        <p:nvSpPr>
          <p:cNvPr id="3" name="TextBox 2"/>
          <p:cNvSpPr txBox="1"/>
          <p:nvPr userDrawn="1"/>
        </p:nvSpPr>
        <p:spPr>
          <a:xfrm>
            <a:off x="1058361" y="173194"/>
            <a:ext cx="184666" cy="646331"/>
          </a:xfrm>
          <a:prstGeom prst="rect">
            <a:avLst/>
          </a:prstGeom>
        </p:spPr>
        <p:txBody>
          <a:bodyPr vert="horz" wrap="none" rtlCol="0">
            <a:spAutoFit/>
          </a:bodyPr>
          <a:lstStyle/>
          <a:p>
            <a:endParaRPr lang="en-US" sz="3600" dirty="0" smtClean="0"/>
          </a:p>
        </p:txBody>
      </p:sp>
    </p:spTree>
    <p:extLst>
      <p:ext uri="{BB962C8B-B14F-4D97-AF65-F5344CB8AC3E}">
        <p14:creationId xmlns:p14="http://schemas.microsoft.com/office/powerpoint/2010/main" val="41797797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7 End Slide">
    <p:bg>
      <p:bgPr>
        <a:solidFill>
          <a:srgbClr val="469816"/>
        </a:solidFill>
        <a:effectLst/>
      </p:bgPr>
    </p:bg>
    <p:spTree>
      <p:nvGrpSpPr>
        <p:cNvPr id="1" name=""/>
        <p:cNvGrpSpPr/>
        <p:nvPr/>
      </p:nvGrpSpPr>
      <p:grpSpPr>
        <a:xfrm>
          <a:off x="0" y="0"/>
          <a:ext cx="0" cy="0"/>
          <a:chOff x="0" y="0"/>
          <a:chExt cx="0" cy="0"/>
        </a:xfrm>
      </p:grpSpPr>
      <p:sp>
        <p:nvSpPr>
          <p:cNvPr id="25" name="Text Placeholder 24"/>
          <p:cNvSpPr>
            <a:spLocks noGrp="1"/>
          </p:cNvSpPr>
          <p:nvPr>
            <p:ph type="body" sz="quarter" idx="10" hasCustomPrompt="1"/>
          </p:nvPr>
        </p:nvSpPr>
        <p:spPr>
          <a:xfrm>
            <a:off x="677863" y="2281237"/>
            <a:ext cx="8027987" cy="3179763"/>
          </a:xfrm>
          <a:prstGeom prst="rect">
            <a:avLst/>
          </a:prstGeom>
        </p:spPr>
        <p:txBody>
          <a:bodyPr vert="horz" anchor="b"/>
          <a:lstStyle>
            <a:lvl1pPr marL="0" indent="0">
              <a:buFontTx/>
              <a:buNone/>
              <a:defRPr sz="1800">
                <a:solidFill>
                  <a:schemeClr val="bg1"/>
                </a:solidFill>
                <a:latin typeface="Verdana"/>
              </a:defRPr>
            </a:lvl1pPr>
          </a:lstStyle>
          <a:p>
            <a:pPr lvl="0"/>
            <a:r>
              <a:rPr lang="en-AU" dirty="0" smtClean="0"/>
              <a:t>Thank you</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96448" y="358775"/>
            <a:ext cx="4680840" cy="713271"/>
          </a:xfrm>
          <a:prstGeom prst="rect">
            <a:avLst/>
          </a:prstGeom>
        </p:spPr>
      </p:pic>
    </p:spTree>
    <p:extLst>
      <p:ext uri="{BB962C8B-B14F-4D97-AF65-F5344CB8AC3E}">
        <p14:creationId xmlns:p14="http://schemas.microsoft.com/office/powerpoint/2010/main" val="11435624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NZ"/>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Date Placeholder 3"/>
          <p:cNvSpPr>
            <a:spLocks noGrp="1"/>
          </p:cNvSpPr>
          <p:nvPr>
            <p:ph type="dt" sz="half" idx="10"/>
          </p:nvPr>
        </p:nvSpPr>
        <p:spPr/>
        <p:txBody>
          <a:bodyPr/>
          <a:lstStyle>
            <a:lvl1pPr>
              <a:defRPr/>
            </a:lvl1pPr>
          </a:lstStyle>
          <a:p>
            <a:pPr>
              <a:defRPr/>
            </a:pPr>
            <a:fld id="{95162B08-391D-4646-88C7-E5505FE0083A}" type="datetimeFigureOut">
              <a:rPr lang="en-NZ"/>
              <a:pPr>
                <a:defRPr/>
              </a:pPr>
              <a:t>21/07/2016</a:t>
            </a:fld>
            <a:endParaRPr lang="en-NZ"/>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n-NZ"/>
          </a:p>
        </p:txBody>
      </p:sp>
      <p:sp>
        <p:nvSpPr>
          <p:cNvPr id="6" name="Slide Number Placeholder 5"/>
          <p:cNvSpPr>
            <a:spLocks noGrp="1"/>
          </p:cNvSpPr>
          <p:nvPr>
            <p:ph type="sldNum" sz="quarter" idx="12"/>
          </p:nvPr>
        </p:nvSpPr>
        <p:spPr/>
        <p:txBody>
          <a:bodyPr/>
          <a:lstStyle>
            <a:lvl1pPr>
              <a:defRPr/>
            </a:lvl1pPr>
          </a:lstStyle>
          <a:p>
            <a:pPr>
              <a:defRPr/>
            </a:pPr>
            <a:fld id="{EC3A5DC7-534F-4E73-8F56-48F0C9F03B32}" type="slidenum">
              <a:rPr lang="en-NZ"/>
              <a:pPr>
                <a:defRPr/>
              </a:pPr>
              <a:t>‹#›</a:t>
            </a:fld>
            <a:endParaRPr lang="en-NZ"/>
          </a:p>
        </p:txBody>
      </p:sp>
    </p:spTree>
    <p:extLst>
      <p:ext uri="{BB962C8B-B14F-4D97-AF65-F5344CB8AC3E}">
        <p14:creationId xmlns:p14="http://schemas.microsoft.com/office/powerpoint/2010/main" val="8800531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F1FDF61E-0FF8-45C5-8F81-E461FE4E09F9}" type="datetimeFigureOut">
              <a:rPr lang="en-NZ"/>
              <a:pPr>
                <a:defRPr/>
              </a:pPr>
              <a:t>21/07/2016</a:t>
            </a:fld>
            <a:endParaRPr lang="en-NZ"/>
          </a:p>
        </p:txBody>
      </p:sp>
      <p:sp>
        <p:nvSpPr>
          <p:cNvPr id="3" name="Footer Placeholder 4"/>
          <p:cNvSpPr>
            <a:spLocks noGrp="1"/>
          </p:cNvSpPr>
          <p:nvPr>
            <p:ph type="ftr" sz="quarter" idx="11"/>
          </p:nvPr>
        </p:nvSpPr>
        <p:spPr>
          <a:xfrm>
            <a:off x="3124200" y="6356350"/>
            <a:ext cx="2895600" cy="365125"/>
          </a:xfrm>
          <a:prstGeom prst="rect">
            <a:avLst/>
          </a:prstGeom>
        </p:spPr>
        <p:txBody>
          <a:bodyPr/>
          <a:lstStyle>
            <a:lvl1pPr>
              <a:defRPr/>
            </a:lvl1pPr>
          </a:lstStyle>
          <a:p>
            <a:pPr>
              <a:defRPr/>
            </a:pPr>
            <a:endParaRPr lang="en-NZ"/>
          </a:p>
        </p:txBody>
      </p:sp>
      <p:sp>
        <p:nvSpPr>
          <p:cNvPr id="4" name="Slide Number Placeholder 5"/>
          <p:cNvSpPr>
            <a:spLocks noGrp="1"/>
          </p:cNvSpPr>
          <p:nvPr>
            <p:ph type="sldNum" sz="quarter" idx="12"/>
          </p:nvPr>
        </p:nvSpPr>
        <p:spPr/>
        <p:txBody>
          <a:bodyPr/>
          <a:lstStyle>
            <a:lvl1pPr>
              <a:defRPr/>
            </a:lvl1pPr>
          </a:lstStyle>
          <a:p>
            <a:pPr>
              <a:defRPr/>
            </a:pPr>
            <a:fld id="{68EF1D99-FE86-42DB-9689-7D3D56C85348}" type="slidenum">
              <a:rPr lang="en-NZ"/>
              <a:pPr>
                <a:defRPr/>
              </a:pPr>
              <a:t>‹#›</a:t>
            </a:fld>
            <a:endParaRPr lang="en-NZ"/>
          </a:p>
        </p:txBody>
      </p:sp>
    </p:spTree>
    <p:extLst>
      <p:ext uri="{BB962C8B-B14F-4D97-AF65-F5344CB8AC3E}">
        <p14:creationId xmlns:p14="http://schemas.microsoft.com/office/powerpoint/2010/main" val="20139539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50938" y="214313"/>
            <a:ext cx="7793037" cy="1462087"/>
          </a:xfrm>
          <a:prstGeom prst="rect">
            <a:avLst/>
          </a:prstGeom>
        </p:spPr>
        <p:txBody>
          <a:bodyPr/>
          <a:lstStyle/>
          <a:p>
            <a:r>
              <a:rPr lang="mi-NZ" smtClean="0"/>
              <a:t>Click to edit Master title style</a:t>
            </a:r>
            <a:endParaRPr lang="en-US"/>
          </a:p>
        </p:txBody>
      </p:sp>
      <p:sp>
        <p:nvSpPr>
          <p:cNvPr id="3" name="Rectangle 11"/>
          <p:cNvSpPr>
            <a:spLocks noGrp="1" noChangeArrowheads="1"/>
          </p:cNvSpPr>
          <p:nvPr>
            <p:ph type="dt" sz="half" idx="10"/>
          </p:nvPr>
        </p:nvSpPr>
        <p:spPr>
          <a:ln/>
        </p:spPr>
        <p:txBody>
          <a:bodyPr/>
          <a:lstStyle>
            <a:lvl1pPr>
              <a:defRPr/>
            </a:lvl1pPr>
          </a:lstStyle>
          <a:p>
            <a:pPr>
              <a:defRPr/>
            </a:pPr>
            <a:endParaRPr lang="en-US"/>
          </a:p>
        </p:txBody>
      </p:sp>
      <p:sp>
        <p:nvSpPr>
          <p:cNvPr id="4" name="Rectangle 12"/>
          <p:cNvSpPr>
            <a:spLocks noGrp="1" noChangeArrowheads="1"/>
          </p:cNvSpPr>
          <p:nvPr>
            <p:ph type="ftr" sz="quarter" idx="11"/>
          </p:nvPr>
        </p:nvSpPr>
        <p:spPr>
          <a:xfrm>
            <a:off x="3657600" y="6243638"/>
            <a:ext cx="2895600" cy="457200"/>
          </a:xfrm>
          <a:prstGeom prst="rect">
            <a:avLst/>
          </a:prstGeom>
          <a:ln/>
        </p:spPr>
        <p:txBody>
          <a:bodyPr/>
          <a:lstStyle>
            <a:lvl1pPr>
              <a:defRPr/>
            </a:lvl1pPr>
          </a:lstStyle>
          <a:p>
            <a:pPr>
              <a:defRPr/>
            </a:pPr>
            <a:endParaRPr lang="en-US"/>
          </a:p>
        </p:txBody>
      </p:sp>
      <p:sp>
        <p:nvSpPr>
          <p:cNvPr id="5" name="Rectangle 13"/>
          <p:cNvSpPr>
            <a:spLocks noGrp="1" noChangeArrowheads="1"/>
          </p:cNvSpPr>
          <p:nvPr>
            <p:ph type="sldNum" sz="quarter" idx="12"/>
          </p:nvPr>
        </p:nvSpPr>
        <p:spPr>
          <a:ln/>
        </p:spPr>
        <p:txBody>
          <a:bodyPr/>
          <a:lstStyle>
            <a:lvl1pPr>
              <a:defRPr/>
            </a:lvl1pPr>
          </a:lstStyle>
          <a:p>
            <a:pPr>
              <a:defRPr/>
            </a:pPr>
            <a:fld id="{A6FBEF3B-94E5-8148-81E6-4E6DA8A42058}" type="slidenum">
              <a:rPr lang="en-US" altLang="en-US"/>
              <a:pPr>
                <a:defRPr/>
              </a:pPr>
              <a:t>‹#›</a:t>
            </a:fld>
            <a:endParaRPr lang="en-US" altLang="en-US"/>
          </a:p>
        </p:txBody>
      </p:sp>
    </p:spTree>
    <p:extLst>
      <p:ext uri="{BB962C8B-B14F-4D97-AF65-F5344CB8AC3E}">
        <p14:creationId xmlns:p14="http://schemas.microsoft.com/office/powerpoint/2010/main" val="515211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 Text only">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540000" y="1800000"/>
            <a:ext cx="8099999" cy="4500000"/>
          </a:xfrm>
          <a:prstGeom prst="rect">
            <a:avLst/>
          </a:prstGeom>
        </p:spPr>
        <p:txBody>
          <a:bodyPr vert="horz" tIns="36000" bIns="36000"/>
          <a:lstStyle>
            <a:lvl1pPr marL="0" indent="0">
              <a:lnSpc>
                <a:spcPts val="2400"/>
              </a:lnSpc>
              <a:spcBef>
                <a:spcPts val="0"/>
              </a:spcBef>
              <a:buFontTx/>
              <a:buNone/>
              <a:defRPr sz="2400" baseline="0">
                <a:latin typeface="Verdana"/>
              </a:defRPr>
            </a:lvl1pPr>
          </a:lstStyle>
          <a:p>
            <a:pPr lvl="0"/>
            <a:r>
              <a:rPr lang="en-AU" dirty="0" smtClean="0"/>
              <a:t>Text (Verdana Regular)</a:t>
            </a:r>
          </a:p>
          <a:p>
            <a:pPr lvl="0"/>
            <a:r>
              <a:rPr lang="en-AU" dirty="0" smtClean="0"/>
              <a:t>et </a:t>
            </a:r>
            <a:r>
              <a:rPr lang="en-AU" dirty="0" err="1" smtClean="0"/>
              <a:t>velicibus</a:t>
            </a:r>
            <a:r>
              <a:rPr lang="en-AU" dirty="0" smtClean="0"/>
              <a:t> el et </a:t>
            </a:r>
            <a:r>
              <a:rPr lang="en-AU" dirty="0" err="1" smtClean="0"/>
              <a:t>magnatet</a:t>
            </a:r>
            <a:r>
              <a:rPr lang="en-AU" dirty="0" smtClean="0"/>
              <a:t> am, </a:t>
            </a:r>
            <a:r>
              <a:rPr lang="en-AU" dirty="0" err="1" smtClean="0"/>
              <a:t>laborru</a:t>
            </a:r>
            <a:r>
              <a:rPr lang="en-AU" dirty="0" smtClean="0"/>
              <a:t> </a:t>
            </a:r>
            <a:r>
              <a:rPr lang="en-AU" dirty="0" err="1" smtClean="0"/>
              <a:t>mendips</a:t>
            </a:r>
            <a:r>
              <a:rPr lang="en-AU" dirty="0" smtClean="0"/>
              <a:t> </a:t>
            </a:r>
            <a:r>
              <a:rPr lang="en-AU" dirty="0" err="1" smtClean="0"/>
              <a:t>apieni</a:t>
            </a:r>
            <a:r>
              <a:rPr lang="en-AU" dirty="0" smtClean="0"/>
              <a:t> </a:t>
            </a:r>
            <a:r>
              <a:rPr lang="en-AU" dirty="0" err="1" smtClean="0"/>
              <a:t>omnimporibus</a:t>
            </a:r>
            <a:r>
              <a:rPr lang="en-AU" dirty="0" smtClean="0"/>
              <a:t> et </a:t>
            </a:r>
            <a:r>
              <a:rPr lang="en-AU" dirty="0" err="1" smtClean="0"/>
              <a:t>perepellut</a:t>
            </a:r>
            <a:r>
              <a:rPr lang="en-AU" dirty="0" smtClean="0"/>
              <a:t> </a:t>
            </a:r>
            <a:r>
              <a:rPr lang="en-AU" dirty="0" err="1" smtClean="0"/>
              <a:t>adis</a:t>
            </a:r>
            <a:r>
              <a:rPr lang="en-AU" dirty="0" smtClean="0"/>
              <a:t> </a:t>
            </a:r>
            <a:r>
              <a:rPr lang="en-AU" dirty="0" err="1" smtClean="0"/>
              <a:t>sequi</a:t>
            </a:r>
            <a:r>
              <a:rPr lang="en-AU" dirty="0" smtClean="0"/>
              <a:t> </a:t>
            </a:r>
            <a:r>
              <a:rPr lang="en-AU" dirty="0" err="1" smtClean="0"/>
              <a:t>cus</a:t>
            </a:r>
            <a:r>
              <a:rPr lang="en-AU" dirty="0" smtClean="0"/>
              <a:t> et </a:t>
            </a:r>
            <a:r>
              <a:rPr lang="en-AU" dirty="0" err="1" smtClean="0"/>
              <a:t>aliquid</a:t>
            </a:r>
            <a:r>
              <a:rPr lang="en-AU" dirty="0" smtClean="0"/>
              <a:t> </a:t>
            </a:r>
            <a:r>
              <a:rPr lang="en-AU" dirty="0" err="1" smtClean="0"/>
              <a:t>molorere</a:t>
            </a:r>
            <a:r>
              <a:rPr lang="en-AU" dirty="0" smtClean="0"/>
              <a:t>, </a:t>
            </a:r>
            <a:r>
              <a:rPr lang="en-AU" dirty="0" err="1" smtClean="0"/>
              <a:t>cullaut</a:t>
            </a:r>
            <a:r>
              <a:rPr lang="en-AU" dirty="0" smtClean="0"/>
              <a:t> </a:t>
            </a:r>
            <a:r>
              <a:rPr lang="en-AU" dirty="0" err="1" smtClean="0"/>
              <a:t>adion</a:t>
            </a:r>
            <a:r>
              <a:rPr lang="en-AU" dirty="0" smtClean="0"/>
              <a:t> </a:t>
            </a:r>
            <a:r>
              <a:rPr lang="en-AU" dirty="0" err="1" smtClean="0"/>
              <a:t>est</a:t>
            </a:r>
            <a:r>
              <a:rPr lang="en-AU" dirty="0" smtClean="0"/>
              <a:t> </a:t>
            </a:r>
            <a:r>
              <a:rPr lang="en-AU" dirty="0" err="1" smtClean="0"/>
              <a:t>magnimp</a:t>
            </a:r>
            <a:r>
              <a:rPr lang="en-AU" dirty="0" smtClean="0"/>
              <a:t> </a:t>
            </a:r>
            <a:r>
              <a:rPr lang="en-AU" dirty="0" err="1" smtClean="0"/>
              <a:t>oremporibus</a:t>
            </a:r>
            <a:r>
              <a:rPr lang="en-AU" dirty="0" smtClean="0"/>
              <a:t>, </a:t>
            </a:r>
            <a:r>
              <a:rPr lang="en-AU" dirty="0" err="1" smtClean="0"/>
              <a:t>conem</a:t>
            </a:r>
            <a:r>
              <a:rPr lang="en-AU" dirty="0" smtClean="0"/>
              <a:t> </a:t>
            </a:r>
            <a:r>
              <a:rPr lang="en-AU" dirty="0" err="1" smtClean="0"/>
              <a:t>etur</a:t>
            </a:r>
            <a:r>
              <a:rPr lang="en-AU" dirty="0" smtClean="0"/>
              <a:t> </a:t>
            </a:r>
            <a:r>
              <a:rPr lang="en-AU" dirty="0" err="1" smtClean="0"/>
              <a:t>Adit</a:t>
            </a:r>
            <a:r>
              <a:rPr lang="en-AU" dirty="0" smtClean="0"/>
              <a:t> </a:t>
            </a:r>
            <a:r>
              <a:rPr lang="en-AU" dirty="0" err="1" smtClean="0"/>
              <a:t>eatas</a:t>
            </a:r>
            <a:r>
              <a:rPr lang="en-AU" dirty="0" smtClean="0"/>
              <a:t> re </a:t>
            </a:r>
            <a:r>
              <a:rPr lang="en-AU" dirty="0" err="1" smtClean="0"/>
              <a:t>nectoruntevelictatem</a:t>
            </a:r>
            <a:r>
              <a:rPr lang="en-AU" dirty="0" smtClean="0"/>
              <a:t> </a:t>
            </a:r>
            <a:r>
              <a:rPr lang="en-AU" dirty="0" err="1" smtClean="0"/>
              <a:t>quaeperum</a:t>
            </a:r>
            <a:endParaRPr lang="en-AU" dirty="0" smtClean="0"/>
          </a:p>
        </p:txBody>
      </p:sp>
      <p:sp>
        <p:nvSpPr>
          <p:cNvPr id="9" name="Title 8"/>
          <p:cNvSpPr>
            <a:spLocks noGrp="1"/>
          </p:cNvSpPr>
          <p:nvPr>
            <p:ph type="title" hasCustomPrompt="1"/>
          </p:nvPr>
        </p:nvSpPr>
        <p:spPr>
          <a:xfrm>
            <a:off x="540000" y="1021145"/>
            <a:ext cx="8100000" cy="720000"/>
          </a:xfrm>
          <a:prstGeom prst="rect">
            <a:avLst/>
          </a:prstGeom>
        </p:spPr>
        <p:txBody>
          <a:bodyPr vert="horz"/>
          <a:lstStyle>
            <a:lvl1pPr algn="l">
              <a:defRPr sz="4400" b="0" i="0">
                <a:solidFill>
                  <a:srgbClr val="009AC7"/>
                </a:solidFill>
                <a:latin typeface="Verdana"/>
                <a:cs typeface="Verdana"/>
              </a:defRPr>
            </a:lvl1pPr>
          </a:lstStyle>
          <a:p>
            <a:r>
              <a:rPr lang="en-AU" sz="3600" dirty="0" smtClean="0">
                <a:solidFill>
                  <a:srgbClr val="009AC7"/>
                </a:solidFill>
              </a:rPr>
              <a:t>Headline (Verdana Bold)</a:t>
            </a:r>
            <a:endParaRPr lang="en-US" sz="3600" dirty="0">
              <a:solidFill>
                <a:srgbClr val="009AC7"/>
              </a:solidFill>
            </a:endParaRPr>
          </a:p>
        </p:txBody>
      </p:sp>
      <p:sp>
        <p:nvSpPr>
          <p:cNvPr id="2" name="Slide Number Placeholder 1"/>
          <p:cNvSpPr>
            <a:spLocks noGrp="1"/>
          </p:cNvSpPr>
          <p:nvPr>
            <p:ph type="sldNum" sz="quarter" idx="11"/>
          </p:nvPr>
        </p:nvSpPr>
        <p:spPr/>
        <p:txBody>
          <a:bodyPr/>
          <a:lstStyle/>
          <a:p>
            <a:fld id="{218B9C4F-B695-C54C-924B-61748EE6A7C5}" type="slidenum">
              <a:rPr lang="en-US" smtClean="0"/>
              <a:pPr/>
              <a:t>‹#›</a:t>
            </a:fld>
            <a:endParaRPr lang="en-US" dirty="0"/>
          </a:p>
        </p:txBody>
      </p:sp>
    </p:spTree>
    <p:extLst>
      <p:ext uri="{BB962C8B-B14F-4D97-AF65-F5344CB8AC3E}">
        <p14:creationId xmlns:p14="http://schemas.microsoft.com/office/powerpoint/2010/main" val="29902727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 Text and picture">
    <p:spTree>
      <p:nvGrpSpPr>
        <p:cNvPr id="1" name=""/>
        <p:cNvGrpSpPr/>
        <p:nvPr/>
      </p:nvGrpSpPr>
      <p:grpSpPr>
        <a:xfrm>
          <a:off x="0" y="0"/>
          <a:ext cx="0" cy="0"/>
          <a:chOff x="0" y="0"/>
          <a:chExt cx="0" cy="0"/>
        </a:xfrm>
      </p:grpSpPr>
      <p:sp>
        <p:nvSpPr>
          <p:cNvPr id="3" name="Text Placeholder 4"/>
          <p:cNvSpPr>
            <a:spLocks noGrp="1"/>
          </p:cNvSpPr>
          <p:nvPr>
            <p:ph type="body" sz="quarter" idx="10" hasCustomPrompt="1"/>
          </p:nvPr>
        </p:nvSpPr>
        <p:spPr>
          <a:xfrm>
            <a:off x="677866" y="2958265"/>
            <a:ext cx="4370400" cy="2501148"/>
          </a:xfrm>
          <a:prstGeom prst="rect">
            <a:avLst/>
          </a:prstGeom>
        </p:spPr>
        <p:txBody>
          <a:bodyPr vert="horz"/>
          <a:lstStyle>
            <a:lvl1pPr marL="0" indent="0">
              <a:lnSpc>
                <a:spcPts val="2400"/>
              </a:lnSpc>
              <a:spcBef>
                <a:spcPts val="0"/>
              </a:spcBef>
              <a:buFontTx/>
              <a:buNone/>
              <a:defRPr sz="1700" baseline="0">
                <a:latin typeface="Verdana"/>
              </a:defRPr>
            </a:lvl1pPr>
          </a:lstStyle>
          <a:p>
            <a:pPr lvl="0"/>
            <a:r>
              <a:rPr lang="en-AU" dirty="0" smtClean="0"/>
              <a:t>Text (Verdana Regular)</a:t>
            </a:r>
          </a:p>
          <a:p>
            <a:pPr lvl="0"/>
            <a:r>
              <a:rPr lang="en-AU" dirty="0" smtClean="0"/>
              <a:t>et </a:t>
            </a:r>
            <a:r>
              <a:rPr lang="en-AU" dirty="0" err="1" smtClean="0"/>
              <a:t>velicibus</a:t>
            </a:r>
            <a:r>
              <a:rPr lang="en-AU" dirty="0" smtClean="0"/>
              <a:t> el et </a:t>
            </a:r>
            <a:r>
              <a:rPr lang="en-AU" dirty="0" err="1" smtClean="0"/>
              <a:t>magnatet</a:t>
            </a:r>
            <a:r>
              <a:rPr lang="en-AU" dirty="0" smtClean="0"/>
              <a:t> am, </a:t>
            </a:r>
            <a:r>
              <a:rPr lang="en-AU" dirty="0" err="1" smtClean="0"/>
              <a:t>laborru</a:t>
            </a:r>
            <a:r>
              <a:rPr lang="en-AU" dirty="0" smtClean="0"/>
              <a:t> </a:t>
            </a:r>
            <a:r>
              <a:rPr lang="en-AU" dirty="0" err="1" smtClean="0"/>
              <a:t>mendips</a:t>
            </a:r>
            <a:r>
              <a:rPr lang="en-AU" dirty="0" smtClean="0"/>
              <a:t> </a:t>
            </a:r>
            <a:r>
              <a:rPr lang="en-AU" dirty="0" err="1" smtClean="0"/>
              <a:t>apieni</a:t>
            </a:r>
            <a:r>
              <a:rPr lang="en-AU" dirty="0" smtClean="0"/>
              <a:t> </a:t>
            </a:r>
            <a:r>
              <a:rPr lang="en-AU" dirty="0" err="1" smtClean="0"/>
              <a:t>omnimporibus</a:t>
            </a:r>
            <a:r>
              <a:rPr lang="en-AU" dirty="0" smtClean="0"/>
              <a:t> et </a:t>
            </a:r>
            <a:r>
              <a:rPr lang="en-AU" dirty="0" err="1" smtClean="0"/>
              <a:t>perepellut</a:t>
            </a:r>
            <a:r>
              <a:rPr lang="en-AU" dirty="0" smtClean="0"/>
              <a:t> </a:t>
            </a:r>
            <a:r>
              <a:rPr lang="en-AU" dirty="0" err="1" smtClean="0"/>
              <a:t>adis</a:t>
            </a:r>
            <a:r>
              <a:rPr lang="en-AU" dirty="0" smtClean="0"/>
              <a:t> </a:t>
            </a:r>
            <a:r>
              <a:rPr lang="en-AU" dirty="0" err="1" smtClean="0"/>
              <a:t>sequi</a:t>
            </a:r>
            <a:r>
              <a:rPr lang="en-AU" dirty="0" smtClean="0"/>
              <a:t> </a:t>
            </a:r>
            <a:r>
              <a:rPr lang="en-AU" dirty="0" err="1" smtClean="0"/>
              <a:t>cus</a:t>
            </a:r>
            <a:r>
              <a:rPr lang="en-AU" dirty="0" smtClean="0"/>
              <a:t> et </a:t>
            </a:r>
            <a:r>
              <a:rPr lang="en-AU" dirty="0" err="1" smtClean="0"/>
              <a:t>aliquid</a:t>
            </a:r>
            <a:r>
              <a:rPr lang="en-AU" dirty="0" smtClean="0"/>
              <a:t> </a:t>
            </a:r>
            <a:r>
              <a:rPr lang="en-AU" dirty="0" err="1" smtClean="0"/>
              <a:t>molorere</a:t>
            </a:r>
            <a:r>
              <a:rPr lang="en-AU" dirty="0" smtClean="0"/>
              <a:t>, </a:t>
            </a:r>
            <a:r>
              <a:rPr lang="en-AU" dirty="0" err="1" smtClean="0"/>
              <a:t>cullaut</a:t>
            </a:r>
            <a:r>
              <a:rPr lang="en-AU" dirty="0" smtClean="0"/>
              <a:t> </a:t>
            </a:r>
            <a:r>
              <a:rPr lang="en-AU" dirty="0" err="1" smtClean="0"/>
              <a:t>adion</a:t>
            </a:r>
            <a:r>
              <a:rPr lang="en-AU" dirty="0" smtClean="0"/>
              <a:t> </a:t>
            </a:r>
            <a:r>
              <a:rPr lang="en-AU" dirty="0" err="1" smtClean="0"/>
              <a:t>est</a:t>
            </a:r>
            <a:r>
              <a:rPr lang="en-AU" dirty="0" smtClean="0"/>
              <a:t> </a:t>
            </a:r>
            <a:r>
              <a:rPr lang="en-AU" dirty="0" err="1" smtClean="0"/>
              <a:t>magnimp</a:t>
            </a:r>
            <a:r>
              <a:rPr lang="en-AU" dirty="0" smtClean="0"/>
              <a:t> </a:t>
            </a:r>
            <a:r>
              <a:rPr lang="en-AU" dirty="0" err="1" smtClean="0"/>
              <a:t>oremporibus</a:t>
            </a:r>
            <a:r>
              <a:rPr lang="en-AU" dirty="0" smtClean="0"/>
              <a:t>, </a:t>
            </a:r>
            <a:r>
              <a:rPr lang="en-AU" dirty="0" err="1" smtClean="0"/>
              <a:t>conem</a:t>
            </a:r>
            <a:r>
              <a:rPr lang="en-AU" dirty="0" smtClean="0"/>
              <a:t> </a:t>
            </a:r>
            <a:r>
              <a:rPr lang="en-AU" dirty="0" err="1" smtClean="0"/>
              <a:t>etur</a:t>
            </a:r>
            <a:r>
              <a:rPr lang="en-AU" dirty="0" smtClean="0"/>
              <a:t> </a:t>
            </a:r>
            <a:r>
              <a:rPr lang="en-AU" dirty="0" err="1" smtClean="0"/>
              <a:t>Adit</a:t>
            </a:r>
            <a:r>
              <a:rPr lang="en-AU" dirty="0" smtClean="0"/>
              <a:t> </a:t>
            </a:r>
            <a:r>
              <a:rPr lang="en-AU" dirty="0" err="1" smtClean="0"/>
              <a:t>eatas</a:t>
            </a:r>
            <a:r>
              <a:rPr lang="en-AU" dirty="0" smtClean="0"/>
              <a:t> re </a:t>
            </a:r>
            <a:r>
              <a:rPr lang="en-AU" dirty="0" err="1" smtClean="0"/>
              <a:t>nectoruntevelictatem</a:t>
            </a:r>
            <a:r>
              <a:rPr lang="en-AU" dirty="0" smtClean="0"/>
              <a:t> </a:t>
            </a:r>
            <a:r>
              <a:rPr lang="en-AU" dirty="0" err="1" smtClean="0"/>
              <a:t>quaeperum</a:t>
            </a:r>
            <a:endParaRPr lang="en-AU" dirty="0" smtClean="0"/>
          </a:p>
        </p:txBody>
      </p:sp>
      <p:sp>
        <p:nvSpPr>
          <p:cNvPr id="7" name="Title 6"/>
          <p:cNvSpPr>
            <a:spLocks noGrp="1"/>
          </p:cNvSpPr>
          <p:nvPr>
            <p:ph type="title" hasCustomPrompt="1"/>
          </p:nvPr>
        </p:nvSpPr>
        <p:spPr>
          <a:xfrm>
            <a:off x="677866" y="1245262"/>
            <a:ext cx="4370400" cy="1177781"/>
          </a:xfrm>
          <a:prstGeom prst="rect">
            <a:avLst/>
          </a:prstGeom>
        </p:spPr>
        <p:txBody>
          <a:bodyPr vert="horz"/>
          <a:lstStyle>
            <a:lvl1pPr algn="l">
              <a:defRPr sz="3600" b="1" i="0">
                <a:solidFill>
                  <a:srgbClr val="009AC7"/>
                </a:solidFill>
                <a:latin typeface="Verdana"/>
                <a:cs typeface="Verdana"/>
              </a:defRPr>
            </a:lvl1pPr>
          </a:lstStyle>
          <a:p>
            <a:r>
              <a:rPr lang="en-AU" sz="3600" dirty="0" smtClean="0"/>
              <a:t>Headline </a:t>
            </a:r>
            <a:br>
              <a:rPr lang="en-AU" sz="3600" dirty="0" smtClean="0"/>
            </a:br>
            <a:r>
              <a:rPr lang="en-AU" sz="3600" dirty="0" smtClean="0"/>
              <a:t>(Verdana Bold)</a:t>
            </a:r>
            <a:endParaRPr lang="en-US" sz="3600" dirty="0"/>
          </a:p>
        </p:txBody>
      </p:sp>
      <p:sp>
        <p:nvSpPr>
          <p:cNvPr id="9" name="Picture Placeholder 8"/>
          <p:cNvSpPr>
            <a:spLocks noGrp="1"/>
          </p:cNvSpPr>
          <p:nvPr>
            <p:ph type="pic" sz="quarter" idx="11"/>
          </p:nvPr>
        </p:nvSpPr>
        <p:spPr>
          <a:xfrm>
            <a:off x="5681288" y="1245262"/>
            <a:ext cx="3096000" cy="5612738"/>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4" name="Slide Number Placeholder 3"/>
          <p:cNvSpPr>
            <a:spLocks noGrp="1"/>
          </p:cNvSpPr>
          <p:nvPr>
            <p:ph type="sldNum" sz="quarter" idx="12"/>
          </p:nvPr>
        </p:nvSpPr>
        <p:spPr/>
        <p:txBody>
          <a:bodyPr/>
          <a:lstStyle/>
          <a:p>
            <a:fld id="{218B9C4F-B695-C54C-924B-61748EE6A7C5}" type="slidenum">
              <a:rPr lang="en-US" smtClean="0"/>
              <a:pPr/>
              <a:t>‹#›</a:t>
            </a:fld>
            <a:endParaRPr lang="en-US" dirty="0"/>
          </a:p>
        </p:txBody>
      </p:sp>
    </p:spTree>
    <p:extLst>
      <p:ext uri="{BB962C8B-B14F-4D97-AF65-F5344CB8AC3E}">
        <p14:creationId xmlns:p14="http://schemas.microsoft.com/office/powerpoint/2010/main" val="29603431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A Text and multiple pictures">
    <p:spTree>
      <p:nvGrpSpPr>
        <p:cNvPr id="1" name=""/>
        <p:cNvGrpSpPr/>
        <p:nvPr/>
      </p:nvGrpSpPr>
      <p:grpSpPr>
        <a:xfrm>
          <a:off x="0" y="0"/>
          <a:ext cx="0" cy="0"/>
          <a:chOff x="0" y="0"/>
          <a:chExt cx="0" cy="0"/>
        </a:xfrm>
      </p:grpSpPr>
      <p:sp>
        <p:nvSpPr>
          <p:cNvPr id="3" name="Text Placeholder 4"/>
          <p:cNvSpPr>
            <a:spLocks noGrp="1"/>
          </p:cNvSpPr>
          <p:nvPr>
            <p:ph type="body" sz="quarter" idx="10" hasCustomPrompt="1"/>
          </p:nvPr>
        </p:nvSpPr>
        <p:spPr>
          <a:xfrm>
            <a:off x="677866" y="2958265"/>
            <a:ext cx="4370400" cy="2501148"/>
          </a:xfrm>
          <a:prstGeom prst="rect">
            <a:avLst/>
          </a:prstGeom>
        </p:spPr>
        <p:txBody>
          <a:bodyPr vert="horz"/>
          <a:lstStyle>
            <a:lvl1pPr marL="0" indent="0">
              <a:lnSpc>
                <a:spcPts val="2400"/>
              </a:lnSpc>
              <a:spcBef>
                <a:spcPts val="0"/>
              </a:spcBef>
              <a:buFontTx/>
              <a:buNone/>
              <a:defRPr sz="1700" baseline="0">
                <a:latin typeface="Verdana"/>
              </a:defRPr>
            </a:lvl1pPr>
          </a:lstStyle>
          <a:p>
            <a:pPr lvl="0"/>
            <a:r>
              <a:rPr lang="en-AU" dirty="0" smtClean="0"/>
              <a:t>Text (Verdana Regular)</a:t>
            </a:r>
          </a:p>
          <a:p>
            <a:pPr lvl="0"/>
            <a:r>
              <a:rPr lang="en-AU" dirty="0" smtClean="0"/>
              <a:t>et </a:t>
            </a:r>
            <a:r>
              <a:rPr lang="en-AU" dirty="0" err="1" smtClean="0"/>
              <a:t>velicibus</a:t>
            </a:r>
            <a:r>
              <a:rPr lang="en-AU" dirty="0" smtClean="0"/>
              <a:t> el et </a:t>
            </a:r>
            <a:r>
              <a:rPr lang="en-AU" dirty="0" err="1" smtClean="0"/>
              <a:t>magnatet</a:t>
            </a:r>
            <a:r>
              <a:rPr lang="en-AU" dirty="0" smtClean="0"/>
              <a:t> am, </a:t>
            </a:r>
            <a:r>
              <a:rPr lang="en-AU" dirty="0" err="1" smtClean="0"/>
              <a:t>laborru</a:t>
            </a:r>
            <a:r>
              <a:rPr lang="en-AU" dirty="0" smtClean="0"/>
              <a:t> </a:t>
            </a:r>
            <a:r>
              <a:rPr lang="en-AU" dirty="0" err="1" smtClean="0"/>
              <a:t>mendips</a:t>
            </a:r>
            <a:r>
              <a:rPr lang="en-AU" dirty="0" smtClean="0"/>
              <a:t> </a:t>
            </a:r>
            <a:r>
              <a:rPr lang="en-AU" dirty="0" err="1" smtClean="0"/>
              <a:t>apieni</a:t>
            </a:r>
            <a:r>
              <a:rPr lang="en-AU" dirty="0" smtClean="0"/>
              <a:t> </a:t>
            </a:r>
            <a:r>
              <a:rPr lang="en-AU" dirty="0" err="1" smtClean="0"/>
              <a:t>omnimporibus</a:t>
            </a:r>
            <a:r>
              <a:rPr lang="en-AU" dirty="0" smtClean="0"/>
              <a:t> et </a:t>
            </a:r>
            <a:r>
              <a:rPr lang="en-AU" dirty="0" err="1" smtClean="0"/>
              <a:t>perepellut</a:t>
            </a:r>
            <a:r>
              <a:rPr lang="en-AU" dirty="0" smtClean="0"/>
              <a:t> </a:t>
            </a:r>
            <a:r>
              <a:rPr lang="en-AU" dirty="0" err="1" smtClean="0"/>
              <a:t>adis</a:t>
            </a:r>
            <a:r>
              <a:rPr lang="en-AU" dirty="0" smtClean="0"/>
              <a:t> </a:t>
            </a:r>
            <a:r>
              <a:rPr lang="en-AU" dirty="0" err="1" smtClean="0"/>
              <a:t>sequi</a:t>
            </a:r>
            <a:r>
              <a:rPr lang="en-AU" dirty="0" smtClean="0"/>
              <a:t> </a:t>
            </a:r>
            <a:r>
              <a:rPr lang="en-AU" dirty="0" err="1" smtClean="0"/>
              <a:t>cus</a:t>
            </a:r>
            <a:r>
              <a:rPr lang="en-AU" dirty="0" smtClean="0"/>
              <a:t> et </a:t>
            </a:r>
            <a:r>
              <a:rPr lang="en-AU" dirty="0" err="1" smtClean="0"/>
              <a:t>aliquid</a:t>
            </a:r>
            <a:r>
              <a:rPr lang="en-AU" dirty="0" smtClean="0"/>
              <a:t> </a:t>
            </a:r>
            <a:r>
              <a:rPr lang="en-AU" dirty="0" err="1" smtClean="0"/>
              <a:t>molorere</a:t>
            </a:r>
            <a:r>
              <a:rPr lang="en-AU" dirty="0" smtClean="0"/>
              <a:t>, </a:t>
            </a:r>
            <a:r>
              <a:rPr lang="en-AU" dirty="0" err="1" smtClean="0"/>
              <a:t>cullaut</a:t>
            </a:r>
            <a:r>
              <a:rPr lang="en-AU" dirty="0" smtClean="0"/>
              <a:t> </a:t>
            </a:r>
            <a:r>
              <a:rPr lang="en-AU" dirty="0" err="1" smtClean="0"/>
              <a:t>adion</a:t>
            </a:r>
            <a:r>
              <a:rPr lang="en-AU" dirty="0" smtClean="0"/>
              <a:t> </a:t>
            </a:r>
            <a:r>
              <a:rPr lang="en-AU" dirty="0" err="1" smtClean="0"/>
              <a:t>est</a:t>
            </a:r>
            <a:r>
              <a:rPr lang="en-AU" dirty="0" smtClean="0"/>
              <a:t> </a:t>
            </a:r>
            <a:r>
              <a:rPr lang="en-AU" dirty="0" err="1" smtClean="0"/>
              <a:t>magnimp</a:t>
            </a:r>
            <a:r>
              <a:rPr lang="en-AU" dirty="0" smtClean="0"/>
              <a:t> </a:t>
            </a:r>
            <a:r>
              <a:rPr lang="en-AU" dirty="0" err="1" smtClean="0"/>
              <a:t>oremporibus</a:t>
            </a:r>
            <a:r>
              <a:rPr lang="en-AU" dirty="0" smtClean="0"/>
              <a:t>, </a:t>
            </a:r>
            <a:r>
              <a:rPr lang="en-AU" dirty="0" err="1" smtClean="0"/>
              <a:t>conem</a:t>
            </a:r>
            <a:r>
              <a:rPr lang="en-AU" dirty="0" smtClean="0"/>
              <a:t> </a:t>
            </a:r>
            <a:r>
              <a:rPr lang="en-AU" dirty="0" err="1" smtClean="0"/>
              <a:t>etur</a:t>
            </a:r>
            <a:r>
              <a:rPr lang="en-AU" dirty="0" smtClean="0"/>
              <a:t> </a:t>
            </a:r>
            <a:r>
              <a:rPr lang="en-AU" dirty="0" err="1" smtClean="0"/>
              <a:t>Adit</a:t>
            </a:r>
            <a:r>
              <a:rPr lang="en-AU" dirty="0" smtClean="0"/>
              <a:t> </a:t>
            </a:r>
            <a:r>
              <a:rPr lang="en-AU" dirty="0" err="1" smtClean="0"/>
              <a:t>eatas</a:t>
            </a:r>
            <a:r>
              <a:rPr lang="en-AU" dirty="0" smtClean="0"/>
              <a:t> re </a:t>
            </a:r>
            <a:r>
              <a:rPr lang="en-AU" dirty="0" err="1" smtClean="0"/>
              <a:t>nectoruntevelictatem</a:t>
            </a:r>
            <a:r>
              <a:rPr lang="en-AU" dirty="0" smtClean="0"/>
              <a:t> </a:t>
            </a:r>
            <a:r>
              <a:rPr lang="en-AU" dirty="0" err="1" smtClean="0"/>
              <a:t>quaeperum</a:t>
            </a:r>
            <a:endParaRPr lang="en-AU" dirty="0" smtClean="0"/>
          </a:p>
        </p:txBody>
      </p:sp>
      <p:sp>
        <p:nvSpPr>
          <p:cNvPr id="7" name="Title 6"/>
          <p:cNvSpPr>
            <a:spLocks noGrp="1"/>
          </p:cNvSpPr>
          <p:nvPr>
            <p:ph type="title" hasCustomPrompt="1"/>
          </p:nvPr>
        </p:nvSpPr>
        <p:spPr>
          <a:xfrm>
            <a:off x="677866" y="1245262"/>
            <a:ext cx="4370400" cy="1177781"/>
          </a:xfrm>
          <a:prstGeom prst="rect">
            <a:avLst/>
          </a:prstGeom>
        </p:spPr>
        <p:txBody>
          <a:bodyPr vert="horz"/>
          <a:lstStyle>
            <a:lvl1pPr algn="l">
              <a:defRPr sz="3600" b="1" i="0">
                <a:solidFill>
                  <a:srgbClr val="009AC7"/>
                </a:solidFill>
                <a:latin typeface="Verdana"/>
                <a:cs typeface="Verdana"/>
              </a:defRPr>
            </a:lvl1pPr>
          </a:lstStyle>
          <a:p>
            <a:r>
              <a:rPr lang="en-AU" sz="3600" dirty="0" smtClean="0"/>
              <a:t>Headline </a:t>
            </a:r>
            <a:br>
              <a:rPr lang="en-AU" sz="3600" dirty="0" smtClean="0"/>
            </a:br>
            <a:r>
              <a:rPr lang="en-AU" sz="3600" dirty="0" smtClean="0"/>
              <a:t>(Verdana Bold)</a:t>
            </a:r>
            <a:endParaRPr lang="en-US" sz="3600" dirty="0"/>
          </a:p>
        </p:txBody>
      </p:sp>
      <p:sp>
        <p:nvSpPr>
          <p:cNvPr id="9" name="Picture Placeholder 8"/>
          <p:cNvSpPr>
            <a:spLocks noGrp="1"/>
          </p:cNvSpPr>
          <p:nvPr>
            <p:ph type="pic" sz="quarter" idx="11"/>
          </p:nvPr>
        </p:nvSpPr>
        <p:spPr>
          <a:xfrm>
            <a:off x="5681288" y="2958265"/>
            <a:ext cx="3096000" cy="3899735"/>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5" name="Picture Placeholder 8"/>
          <p:cNvSpPr>
            <a:spLocks noGrp="1"/>
          </p:cNvSpPr>
          <p:nvPr>
            <p:ph type="pic" sz="quarter" idx="12"/>
          </p:nvPr>
        </p:nvSpPr>
        <p:spPr>
          <a:xfrm>
            <a:off x="5681288" y="1245261"/>
            <a:ext cx="1439998" cy="1177781"/>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6" name="Picture Placeholder 8"/>
          <p:cNvSpPr>
            <a:spLocks noGrp="1"/>
          </p:cNvSpPr>
          <p:nvPr>
            <p:ph type="pic" sz="quarter" idx="13"/>
          </p:nvPr>
        </p:nvSpPr>
        <p:spPr>
          <a:xfrm>
            <a:off x="7337290" y="1245261"/>
            <a:ext cx="1439998" cy="1177781"/>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4" name="Slide Number Placeholder 3"/>
          <p:cNvSpPr>
            <a:spLocks noGrp="1"/>
          </p:cNvSpPr>
          <p:nvPr>
            <p:ph type="sldNum" sz="quarter" idx="14"/>
          </p:nvPr>
        </p:nvSpPr>
        <p:spPr/>
        <p:txBody>
          <a:bodyPr/>
          <a:lstStyle/>
          <a:p>
            <a:fld id="{218B9C4F-B695-C54C-924B-61748EE6A7C5}" type="slidenum">
              <a:rPr lang="en-US" smtClean="0"/>
              <a:pPr/>
              <a:t>‹#›</a:t>
            </a:fld>
            <a:endParaRPr lang="en-US" dirty="0"/>
          </a:p>
        </p:txBody>
      </p:sp>
    </p:spTree>
    <p:extLst>
      <p:ext uri="{BB962C8B-B14F-4D97-AF65-F5344CB8AC3E}">
        <p14:creationId xmlns:p14="http://schemas.microsoft.com/office/powerpoint/2010/main" val="38785159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B Text and multiple pictures">
    <p:spTree>
      <p:nvGrpSpPr>
        <p:cNvPr id="1" name=""/>
        <p:cNvGrpSpPr/>
        <p:nvPr/>
      </p:nvGrpSpPr>
      <p:grpSpPr>
        <a:xfrm>
          <a:off x="0" y="0"/>
          <a:ext cx="0" cy="0"/>
          <a:chOff x="0" y="0"/>
          <a:chExt cx="0" cy="0"/>
        </a:xfrm>
      </p:grpSpPr>
      <p:sp>
        <p:nvSpPr>
          <p:cNvPr id="3" name="Text Placeholder 4"/>
          <p:cNvSpPr>
            <a:spLocks noGrp="1"/>
          </p:cNvSpPr>
          <p:nvPr>
            <p:ph type="body" sz="quarter" idx="10" hasCustomPrompt="1"/>
          </p:nvPr>
        </p:nvSpPr>
        <p:spPr>
          <a:xfrm>
            <a:off x="677866" y="2958265"/>
            <a:ext cx="4370400" cy="2501148"/>
          </a:xfrm>
          <a:prstGeom prst="rect">
            <a:avLst/>
          </a:prstGeom>
        </p:spPr>
        <p:txBody>
          <a:bodyPr vert="horz"/>
          <a:lstStyle>
            <a:lvl1pPr marL="0" indent="0">
              <a:lnSpc>
                <a:spcPts val="2400"/>
              </a:lnSpc>
              <a:spcBef>
                <a:spcPts val="0"/>
              </a:spcBef>
              <a:buFontTx/>
              <a:buNone/>
              <a:defRPr sz="1700" baseline="0">
                <a:latin typeface="Verdana"/>
              </a:defRPr>
            </a:lvl1pPr>
          </a:lstStyle>
          <a:p>
            <a:pPr lvl="0"/>
            <a:r>
              <a:rPr lang="en-AU" dirty="0" smtClean="0"/>
              <a:t>Text (Verdana Regular)</a:t>
            </a:r>
          </a:p>
          <a:p>
            <a:pPr lvl="0"/>
            <a:r>
              <a:rPr lang="en-AU" dirty="0" smtClean="0"/>
              <a:t>et </a:t>
            </a:r>
            <a:r>
              <a:rPr lang="en-AU" dirty="0" err="1" smtClean="0"/>
              <a:t>velicibus</a:t>
            </a:r>
            <a:r>
              <a:rPr lang="en-AU" dirty="0" smtClean="0"/>
              <a:t> el et </a:t>
            </a:r>
            <a:r>
              <a:rPr lang="en-AU" dirty="0" err="1" smtClean="0"/>
              <a:t>magnatet</a:t>
            </a:r>
            <a:r>
              <a:rPr lang="en-AU" dirty="0" smtClean="0"/>
              <a:t> am, </a:t>
            </a:r>
            <a:r>
              <a:rPr lang="en-AU" dirty="0" err="1" smtClean="0"/>
              <a:t>laborru</a:t>
            </a:r>
            <a:r>
              <a:rPr lang="en-AU" dirty="0" smtClean="0"/>
              <a:t> </a:t>
            </a:r>
            <a:r>
              <a:rPr lang="en-AU" dirty="0" err="1" smtClean="0"/>
              <a:t>mendips</a:t>
            </a:r>
            <a:r>
              <a:rPr lang="en-AU" dirty="0" smtClean="0"/>
              <a:t> </a:t>
            </a:r>
            <a:r>
              <a:rPr lang="en-AU" dirty="0" err="1" smtClean="0"/>
              <a:t>apieni</a:t>
            </a:r>
            <a:r>
              <a:rPr lang="en-AU" dirty="0" smtClean="0"/>
              <a:t> </a:t>
            </a:r>
            <a:r>
              <a:rPr lang="en-AU" dirty="0" err="1" smtClean="0"/>
              <a:t>omnimporibus</a:t>
            </a:r>
            <a:r>
              <a:rPr lang="en-AU" dirty="0" smtClean="0"/>
              <a:t> et </a:t>
            </a:r>
            <a:r>
              <a:rPr lang="en-AU" dirty="0" err="1" smtClean="0"/>
              <a:t>perepellut</a:t>
            </a:r>
            <a:r>
              <a:rPr lang="en-AU" dirty="0" smtClean="0"/>
              <a:t> </a:t>
            </a:r>
            <a:r>
              <a:rPr lang="en-AU" dirty="0" err="1" smtClean="0"/>
              <a:t>adis</a:t>
            </a:r>
            <a:r>
              <a:rPr lang="en-AU" dirty="0" smtClean="0"/>
              <a:t> </a:t>
            </a:r>
            <a:r>
              <a:rPr lang="en-AU" dirty="0" err="1" smtClean="0"/>
              <a:t>sequi</a:t>
            </a:r>
            <a:r>
              <a:rPr lang="en-AU" dirty="0" smtClean="0"/>
              <a:t> </a:t>
            </a:r>
            <a:r>
              <a:rPr lang="en-AU" dirty="0" err="1" smtClean="0"/>
              <a:t>cus</a:t>
            </a:r>
            <a:r>
              <a:rPr lang="en-AU" dirty="0" smtClean="0"/>
              <a:t> et </a:t>
            </a:r>
            <a:r>
              <a:rPr lang="en-AU" dirty="0" err="1" smtClean="0"/>
              <a:t>aliquid</a:t>
            </a:r>
            <a:r>
              <a:rPr lang="en-AU" dirty="0" smtClean="0"/>
              <a:t> </a:t>
            </a:r>
            <a:r>
              <a:rPr lang="en-AU" dirty="0" err="1" smtClean="0"/>
              <a:t>molorere</a:t>
            </a:r>
            <a:r>
              <a:rPr lang="en-AU" dirty="0" smtClean="0"/>
              <a:t>, </a:t>
            </a:r>
            <a:r>
              <a:rPr lang="en-AU" dirty="0" err="1" smtClean="0"/>
              <a:t>cullaut</a:t>
            </a:r>
            <a:r>
              <a:rPr lang="en-AU" dirty="0" smtClean="0"/>
              <a:t> </a:t>
            </a:r>
            <a:r>
              <a:rPr lang="en-AU" dirty="0" err="1" smtClean="0"/>
              <a:t>adion</a:t>
            </a:r>
            <a:r>
              <a:rPr lang="en-AU" dirty="0" smtClean="0"/>
              <a:t> </a:t>
            </a:r>
            <a:r>
              <a:rPr lang="en-AU" dirty="0" err="1" smtClean="0"/>
              <a:t>est</a:t>
            </a:r>
            <a:r>
              <a:rPr lang="en-AU" dirty="0" smtClean="0"/>
              <a:t> </a:t>
            </a:r>
            <a:r>
              <a:rPr lang="en-AU" dirty="0" err="1" smtClean="0"/>
              <a:t>magnimp</a:t>
            </a:r>
            <a:r>
              <a:rPr lang="en-AU" dirty="0" smtClean="0"/>
              <a:t> </a:t>
            </a:r>
            <a:r>
              <a:rPr lang="en-AU" dirty="0" err="1" smtClean="0"/>
              <a:t>oremporibus</a:t>
            </a:r>
            <a:r>
              <a:rPr lang="en-AU" dirty="0" smtClean="0"/>
              <a:t>, </a:t>
            </a:r>
            <a:r>
              <a:rPr lang="en-AU" dirty="0" err="1" smtClean="0"/>
              <a:t>conem</a:t>
            </a:r>
            <a:r>
              <a:rPr lang="en-AU" dirty="0" smtClean="0"/>
              <a:t> </a:t>
            </a:r>
            <a:r>
              <a:rPr lang="en-AU" dirty="0" err="1" smtClean="0"/>
              <a:t>etur</a:t>
            </a:r>
            <a:r>
              <a:rPr lang="en-AU" dirty="0" smtClean="0"/>
              <a:t> </a:t>
            </a:r>
            <a:r>
              <a:rPr lang="en-AU" dirty="0" err="1" smtClean="0"/>
              <a:t>Adit</a:t>
            </a:r>
            <a:r>
              <a:rPr lang="en-AU" dirty="0" smtClean="0"/>
              <a:t> </a:t>
            </a:r>
            <a:r>
              <a:rPr lang="en-AU" dirty="0" err="1" smtClean="0"/>
              <a:t>eatas</a:t>
            </a:r>
            <a:r>
              <a:rPr lang="en-AU" dirty="0" smtClean="0"/>
              <a:t> re </a:t>
            </a:r>
            <a:r>
              <a:rPr lang="en-AU" dirty="0" err="1" smtClean="0"/>
              <a:t>nectoruntevelictatem</a:t>
            </a:r>
            <a:r>
              <a:rPr lang="en-AU" dirty="0" smtClean="0"/>
              <a:t> </a:t>
            </a:r>
            <a:r>
              <a:rPr lang="en-AU" dirty="0" err="1" smtClean="0"/>
              <a:t>quaeperum</a:t>
            </a:r>
            <a:endParaRPr lang="en-AU" dirty="0" smtClean="0"/>
          </a:p>
        </p:txBody>
      </p:sp>
      <p:sp>
        <p:nvSpPr>
          <p:cNvPr id="7" name="Title 6"/>
          <p:cNvSpPr>
            <a:spLocks noGrp="1"/>
          </p:cNvSpPr>
          <p:nvPr>
            <p:ph type="title" hasCustomPrompt="1"/>
          </p:nvPr>
        </p:nvSpPr>
        <p:spPr>
          <a:xfrm>
            <a:off x="677866" y="1245262"/>
            <a:ext cx="4370400" cy="1177781"/>
          </a:xfrm>
          <a:prstGeom prst="rect">
            <a:avLst/>
          </a:prstGeom>
        </p:spPr>
        <p:txBody>
          <a:bodyPr vert="horz"/>
          <a:lstStyle>
            <a:lvl1pPr algn="l">
              <a:defRPr sz="3600" b="1" i="0">
                <a:solidFill>
                  <a:srgbClr val="009AC7"/>
                </a:solidFill>
                <a:latin typeface="Verdana"/>
                <a:cs typeface="Verdana"/>
              </a:defRPr>
            </a:lvl1pPr>
          </a:lstStyle>
          <a:p>
            <a:r>
              <a:rPr lang="en-AU" sz="3600" dirty="0" smtClean="0"/>
              <a:t>Headline </a:t>
            </a:r>
            <a:br>
              <a:rPr lang="en-AU" sz="3600" dirty="0" smtClean="0"/>
            </a:br>
            <a:r>
              <a:rPr lang="en-AU" sz="3600" dirty="0" smtClean="0"/>
              <a:t>(Verdana Bold)</a:t>
            </a:r>
            <a:endParaRPr lang="en-US" sz="3600" dirty="0"/>
          </a:p>
        </p:txBody>
      </p:sp>
      <p:sp>
        <p:nvSpPr>
          <p:cNvPr id="9" name="Picture Placeholder 8"/>
          <p:cNvSpPr>
            <a:spLocks noGrp="1"/>
          </p:cNvSpPr>
          <p:nvPr>
            <p:ph type="pic" sz="quarter" idx="11"/>
          </p:nvPr>
        </p:nvSpPr>
        <p:spPr>
          <a:xfrm>
            <a:off x="5681288" y="1245262"/>
            <a:ext cx="3096000" cy="2664237"/>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5" name="Picture Placeholder 8"/>
          <p:cNvSpPr>
            <a:spLocks noGrp="1"/>
          </p:cNvSpPr>
          <p:nvPr>
            <p:ph type="pic" sz="quarter" idx="12"/>
          </p:nvPr>
        </p:nvSpPr>
        <p:spPr>
          <a:xfrm>
            <a:off x="5681288" y="4192788"/>
            <a:ext cx="1439998" cy="1266626"/>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6" name="Picture Placeholder 8"/>
          <p:cNvSpPr>
            <a:spLocks noGrp="1"/>
          </p:cNvSpPr>
          <p:nvPr>
            <p:ph type="pic" sz="quarter" idx="13"/>
          </p:nvPr>
        </p:nvSpPr>
        <p:spPr>
          <a:xfrm>
            <a:off x="7337290" y="4192788"/>
            <a:ext cx="1439998" cy="1266626"/>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4" name="Slide Number Placeholder 3"/>
          <p:cNvSpPr>
            <a:spLocks noGrp="1"/>
          </p:cNvSpPr>
          <p:nvPr>
            <p:ph type="sldNum" sz="quarter" idx="14"/>
          </p:nvPr>
        </p:nvSpPr>
        <p:spPr/>
        <p:txBody>
          <a:bodyPr/>
          <a:lstStyle/>
          <a:p>
            <a:fld id="{218B9C4F-B695-C54C-924B-61748EE6A7C5}" type="slidenum">
              <a:rPr lang="en-US" smtClean="0"/>
              <a:pPr/>
              <a:t>‹#›</a:t>
            </a:fld>
            <a:endParaRPr lang="en-US" dirty="0"/>
          </a:p>
        </p:txBody>
      </p:sp>
    </p:spTree>
    <p:extLst>
      <p:ext uri="{BB962C8B-B14F-4D97-AF65-F5344CB8AC3E}">
        <p14:creationId xmlns:p14="http://schemas.microsoft.com/office/powerpoint/2010/main" val="2574015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A Multiple pictures">
    <p:spTree>
      <p:nvGrpSpPr>
        <p:cNvPr id="1" name=""/>
        <p:cNvGrpSpPr/>
        <p:nvPr/>
      </p:nvGrpSpPr>
      <p:grpSpPr>
        <a:xfrm>
          <a:off x="0" y="0"/>
          <a:ext cx="0" cy="0"/>
          <a:chOff x="0" y="0"/>
          <a:chExt cx="0" cy="0"/>
        </a:xfrm>
      </p:grpSpPr>
      <p:sp>
        <p:nvSpPr>
          <p:cNvPr id="8" name="Picture Placeholder 8"/>
          <p:cNvSpPr>
            <a:spLocks noGrp="1"/>
          </p:cNvSpPr>
          <p:nvPr>
            <p:ph type="pic" sz="quarter" idx="14"/>
          </p:nvPr>
        </p:nvSpPr>
        <p:spPr>
          <a:xfrm>
            <a:off x="671512" y="1245262"/>
            <a:ext cx="4379913" cy="2664237"/>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10" name="Picture Placeholder 8"/>
          <p:cNvSpPr>
            <a:spLocks noGrp="1"/>
          </p:cNvSpPr>
          <p:nvPr>
            <p:ph type="pic" sz="quarter" idx="15"/>
          </p:nvPr>
        </p:nvSpPr>
        <p:spPr>
          <a:xfrm>
            <a:off x="671511" y="4192788"/>
            <a:ext cx="2052000" cy="1266626"/>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13" name="Picture Placeholder 8"/>
          <p:cNvSpPr>
            <a:spLocks noGrp="1"/>
          </p:cNvSpPr>
          <p:nvPr>
            <p:ph type="pic" sz="quarter" idx="16"/>
          </p:nvPr>
        </p:nvSpPr>
        <p:spPr>
          <a:xfrm>
            <a:off x="2999425" y="4192788"/>
            <a:ext cx="2052000" cy="1266626"/>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11" name="Picture Placeholder 8"/>
          <p:cNvSpPr>
            <a:spLocks noGrp="1"/>
          </p:cNvSpPr>
          <p:nvPr>
            <p:ph type="pic" sz="quarter" idx="11"/>
          </p:nvPr>
        </p:nvSpPr>
        <p:spPr>
          <a:xfrm>
            <a:off x="5681288" y="1245262"/>
            <a:ext cx="3096000" cy="5612738"/>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3" name="Slide Number Placeholder 2"/>
          <p:cNvSpPr>
            <a:spLocks noGrp="1"/>
          </p:cNvSpPr>
          <p:nvPr>
            <p:ph type="sldNum" sz="quarter" idx="17"/>
          </p:nvPr>
        </p:nvSpPr>
        <p:spPr/>
        <p:txBody>
          <a:bodyPr/>
          <a:lstStyle/>
          <a:p>
            <a:fld id="{218B9C4F-B695-C54C-924B-61748EE6A7C5}" type="slidenum">
              <a:rPr lang="en-US" smtClean="0"/>
              <a:pPr/>
              <a:t>‹#›</a:t>
            </a:fld>
            <a:endParaRPr lang="en-US" dirty="0"/>
          </a:p>
        </p:txBody>
      </p:sp>
    </p:spTree>
    <p:extLst>
      <p:ext uri="{BB962C8B-B14F-4D97-AF65-F5344CB8AC3E}">
        <p14:creationId xmlns:p14="http://schemas.microsoft.com/office/powerpoint/2010/main" val="35248034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B Multiple pictures">
    <p:spTree>
      <p:nvGrpSpPr>
        <p:cNvPr id="1" name=""/>
        <p:cNvGrpSpPr/>
        <p:nvPr/>
      </p:nvGrpSpPr>
      <p:grpSpPr>
        <a:xfrm>
          <a:off x="0" y="0"/>
          <a:ext cx="0" cy="0"/>
          <a:chOff x="0" y="0"/>
          <a:chExt cx="0" cy="0"/>
        </a:xfrm>
      </p:grpSpPr>
      <p:sp>
        <p:nvSpPr>
          <p:cNvPr id="9" name="Picture Placeholder 8"/>
          <p:cNvSpPr>
            <a:spLocks noGrp="1"/>
          </p:cNvSpPr>
          <p:nvPr>
            <p:ph type="pic" sz="quarter" idx="11"/>
          </p:nvPr>
        </p:nvSpPr>
        <p:spPr>
          <a:xfrm>
            <a:off x="5670250" y="1245262"/>
            <a:ext cx="3096000" cy="2664237"/>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5" name="Picture Placeholder 8"/>
          <p:cNvSpPr>
            <a:spLocks noGrp="1"/>
          </p:cNvSpPr>
          <p:nvPr>
            <p:ph type="pic" sz="quarter" idx="12"/>
          </p:nvPr>
        </p:nvSpPr>
        <p:spPr>
          <a:xfrm>
            <a:off x="5670250" y="4192788"/>
            <a:ext cx="1439998" cy="1266626"/>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6" name="Picture Placeholder 8"/>
          <p:cNvSpPr>
            <a:spLocks noGrp="1"/>
          </p:cNvSpPr>
          <p:nvPr>
            <p:ph type="pic" sz="quarter" idx="13"/>
          </p:nvPr>
        </p:nvSpPr>
        <p:spPr>
          <a:xfrm>
            <a:off x="7326252" y="4192788"/>
            <a:ext cx="1439998" cy="1266626"/>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8" name="Picture Placeholder 8"/>
          <p:cNvSpPr>
            <a:spLocks noGrp="1"/>
          </p:cNvSpPr>
          <p:nvPr>
            <p:ph type="pic" sz="quarter" idx="14"/>
          </p:nvPr>
        </p:nvSpPr>
        <p:spPr>
          <a:xfrm>
            <a:off x="671512" y="1245262"/>
            <a:ext cx="4379913" cy="2664237"/>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10" name="Picture Placeholder 8"/>
          <p:cNvSpPr>
            <a:spLocks noGrp="1"/>
          </p:cNvSpPr>
          <p:nvPr>
            <p:ph type="pic" sz="quarter" idx="15"/>
          </p:nvPr>
        </p:nvSpPr>
        <p:spPr>
          <a:xfrm>
            <a:off x="671511" y="4192788"/>
            <a:ext cx="2052000" cy="1266626"/>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13" name="Picture Placeholder 8"/>
          <p:cNvSpPr>
            <a:spLocks noGrp="1"/>
          </p:cNvSpPr>
          <p:nvPr>
            <p:ph type="pic" sz="quarter" idx="16"/>
          </p:nvPr>
        </p:nvSpPr>
        <p:spPr>
          <a:xfrm>
            <a:off x="2999425" y="4192788"/>
            <a:ext cx="2052000" cy="1266626"/>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3" name="Slide Number Placeholder 2"/>
          <p:cNvSpPr>
            <a:spLocks noGrp="1"/>
          </p:cNvSpPr>
          <p:nvPr>
            <p:ph type="sldNum" sz="quarter" idx="17"/>
          </p:nvPr>
        </p:nvSpPr>
        <p:spPr/>
        <p:txBody>
          <a:bodyPr/>
          <a:lstStyle/>
          <a:p>
            <a:fld id="{218B9C4F-B695-C54C-924B-61748EE6A7C5}" type="slidenum">
              <a:rPr lang="en-US" smtClean="0"/>
              <a:pPr/>
              <a:t>‹#›</a:t>
            </a:fld>
            <a:endParaRPr lang="en-US" dirty="0"/>
          </a:p>
        </p:txBody>
      </p:sp>
    </p:spTree>
    <p:extLst>
      <p:ext uri="{BB962C8B-B14F-4D97-AF65-F5344CB8AC3E}">
        <p14:creationId xmlns:p14="http://schemas.microsoft.com/office/powerpoint/2010/main" val="22533538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A Full picture">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218B9C4F-B695-C54C-924B-61748EE6A7C5}" type="slidenum">
              <a:rPr lang="en-US" smtClean="0"/>
              <a:pPr/>
              <a:t>‹#›</a:t>
            </a:fld>
            <a:endParaRPr lang="en-US" dirty="0"/>
          </a:p>
        </p:txBody>
      </p:sp>
      <p:sp>
        <p:nvSpPr>
          <p:cNvPr id="9" name="Picture Placeholder 8"/>
          <p:cNvSpPr>
            <a:spLocks noGrp="1"/>
          </p:cNvSpPr>
          <p:nvPr>
            <p:ph type="pic" sz="quarter" idx="11"/>
          </p:nvPr>
        </p:nvSpPr>
        <p:spPr>
          <a:xfrm>
            <a:off x="660401" y="1245262"/>
            <a:ext cx="8116888" cy="5612738"/>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Tree>
    <p:extLst>
      <p:ext uri="{BB962C8B-B14F-4D97-AF65-F5344CB8AC3E}">
        <p14:creationId xmlns:p14="http://schemas.microsoft.com/office/powerpoint/2010/main" val="5650586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B Full picture">
    <p:spTree>
      <p:nvGrpSpPr>
        <p:cNvPr id="1" name=""/>
        <p:cNvGrpSpPr/>
        <p:nvPr/>
      </p:nvGrpSpPr>
      <p:grpSpPr>
        <a:xfrm>
          <a:off x="0" y="0"/>
          <a:ext cx="0" cy="0"/>
          <a:chOff x="0" y="0"/>
          <a:chExt cx="0" cy="0"/>
        </a:xfrm>
      </p:grpSpPr>
      <p:sp>
        <p:nvSpPr>
          <p:cNvPr id="9" name="Picture Placeholder 8"/>
          <p:cNvSpPr>
            <a:spLocks noGrp="1"/>
          </p:cNvSpPr>
          <p:nvPr>
            <p:ph type="pic" sz="quarter" idx="11"/>
          </p:nvPr>
        </p:nvSpPr>
        <p:spPr>
          <a:xfrm>
            <a:off x="660401" y="1245262"/>
            <a:ext cx="8116888" cy="4215738"/>
          </a:xfrm>
          <a:prstGeom prst="rect">
            <a:avLst/>
          </a:prstGeom>
          <a:solidFill>
            <a:schemeClr val="bg1">
              <a:lumMod val="85000"/>
            </a:schemeClr>
          </a:solidFill>
        </p:spPr>
        <p:txBody>
          <a:bodyPr vert="horz"/>
          <a:lstStyle>
            <a:lvl1pPr marL="0" indent="0">
              <a:buFontTx/>
              <a:buNone/>
              <a:defRPr sz="1200" b="0" i="0">
                <a:latin typeface="Verdana"/>
                <a:cs typeface="Verdana"/>
              </a:defRPr>
            </a:lvl1pPr>
          </a:lstStyle>
          <a:p>
            <a:endParaRPr lang="en-US" dirty="0"/>
          </a:p>
        </p:txBody>
      </p:sp>
      <p:sp>
        <p:nvSpPr>
          <p:cNvPr id="3" name="Slide Number Placeholder 2"/>
          <p:cNvSpPr>
            <a:spLocks noGrp="1"/>
          </p:cNvSpPr>
          <p:nvPr>
            <p:ph type="sldNum" sz="quarter" idx="12"/>
          </p:nvPr>
        </p:nvSpPr>
        <p:spPr/>
        <p:txBody>
          <a:bodyPr/>
          <a:lstStyle/>
          <a:p>
            <a:fld id="{218B9C4F-B695-C54C-924B-61748EE6A7C5}" type="slidenum">
              <a:rPr lang="en-US" smtClean="0"/>
              <a:pPr/>
              <a:t>‹#›</a:t>
            </a:fld>
            <a:endParaRPr lang="en-US" dirty="0"/>
          </a:p>
        </p:txBody>
      </p:sp>
    </p:spTree>
    <p:extLst>
      <p:ext uri="{BB962C8B-B14F-4D97-AF65-F5344CB8AC3E}">
        <p14:creationId xmlns:p14="http://schemas.microsoft.com/office/powerpoint/2010/main" val="25945892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4764863" y="345637"/>
            <a:ext cx="4012425" cy="612000"/>
          </a:xfrm>
          <a:prstGeom prst="rect">
            <a:avLst/>
          </a:prstGeom>
        </p:spPr>
      </p:pic>
      <p:sp>
        <p:nvSpPr>
          <p:cNvPr id="11" name="TextBox 10"/>
          <p:cNvSpPr txBox="1"/>
          <p:nvPr userDrawn="1"/>
        </p:nvSpPr>
        <p:spPr>
          <a:xfrm>
            <a:off x="9919969" y="1758348"/>
            <a:ext cx="914400" cy="914400"/>
          </a:xfrm>
          <a:prstGeom prst="rect">
            <a:avLst/>
          </a:prstGeom>
        </p:spPr>
        <p:txBody>
          <a:bodyPr wrap="none" rtlCol="0" anchor="t">
            <a:normAutofit/>
          </a:bodyPr>
          <a:lstStyle/>
          <a:p>
            <a:endParaRPr lang="en-US" dirty="0" err="1" smtClean="0"/>
          </a:p>
        </p:txBody>
      </p:sp>
      <p:sp>
        <p:nvSpPr>
          <p:cNvPr id="2" name="Slide Number Placeholder 1"/>
          <p:cNvSpPr>
            <a:spLocks noGrp="1"/>
          </p:cNvSpPr>
          <p:nvPr>
            <p:ph type="sldNum" sz="quarter" idx="4"/>
          </p:nvPr>
        </p:nvSpPr>
        <p:spPr>
          <a:xfrm>
            <a:off x="660400" y="6383338"/>
            <a:ext cx="642730" cy="474662"/>
          </a:xfrm>
          <a:prstGeom prst="rect">
            <a:avLst/>
          </a:prstGeom>
        </p:spPr>
        <p:txBody>
          <a:bodyPr vert="horz" lIns="91440" tIns="45720" rIns="91440" bIns="45720" rtlCol="0" anchor="t"/>
          <a:lstStyle>
            <a:lvl1pPr algn="l">
              <a:defRPr sz="1000" b="0" i="0">
                <a:solidFill>
                  <a:srgbClr val="009AC7"/>
                </a:solidFill>
                <a:latin typeface="Verdana"/>
                <a:cs typeface="Verdana"/>
              </a:defRPr>
            </a:lvl1pPr>
          </a:lstStyle>
          <a:p>
            <a:fld id="{218B9C4F-B695-C54C-924B-61748EE6A7C5}" type="slidenum">
              <a:rPr lang="en-US" smtClean="0"/>
              <a:pPr/>
              <a:t>‹#›</a:t>
            </a:fld>
            <a:endParaRPr lang="en-US" dirty="0"/>
          </a:p>
        </p:txBody>
      </p:sp>
      <p:sp>
        <p:nvSpPr>
          <p:cNvPr id="3" name="Date Placeholder 2"/>
          <p:cNvSpPr>
            <a:spLocks noGrp="1"/>
          </p:cNvSpPr>
          <p:nvPr>
            <p:ph type="dt" sz="half" idx="2"/>
          </p:nvPr>
        </p:nvSpPr>
        <p:spPr>
          <a:xfrm>
            <a:off x="6727825" y="6383338"/>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DC56B5-A700-544C-8720-C289028A981D}" type="datetime2">
              <a:rPr lang="en-NZ" smtClean="0"/>
              <a:pPr/>
              <a:t>Thursday, 21 July 2016</a:t>
            </a:fld>
            <a:endParaRPr lang="en-US" dirty="0"/>
          </a:p>
        </p:txBody>
      </p:sp>
    </p:spTree>
    <p:extLst>
      <p:ext uri="{BB962C8B-B14F-4D97-AF65-F5344CB8AC3E}">
        <p14:creationId xmlns:p14="http://schemas.microsoft.com/office/powerpoint/2010/main" val="240400390"/>
      </p:ext>
    </p:extLst>
  </p:cSld>
  <p:clrMap bg1="lt1" tx1="dk1" bg2="lt2" tx2="dk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6" r:id="rId5"/>
    <p:sldLayoutId id="2147483657" r:id="rId6"/>
    <p:sldLayoutId id="2147483655" r:id="rId7"/>
    <p:sldLayoutId id="2147483658" r:id="rId8"/>
    <p:sldLayoutId id="2147483659" r:id="rId9"/>
    <p:sldLayoutId id="2147483660" r:id="rId10"/>
    <p:sldLayoutId id="2147483662" r:id="rId11"/>
    <p:sldLayoutId id="2147483663" r:id="rId12"/>
    <p:sldLayoutId id="2147483664" r:id="rId13"/>
  </p:sldLayoutIdLst>
  <mc:AlternateContent xmlns:mc="http://schemas.openxmlformats.org/markup-compatibility/2006" xmlns:p14="http://schemas.microsoft.com/office/powerpoint/2010/main">
    <mc:Choice Requires="p14">
      <p:transition spd="slow" p14:dur="2000"/>
    </mc:Choice>
    <mc:Fallback xmlns="">
      <p:transition spd="slow"/>
    </mc:Fallback>
  </mc:AlternateContent>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77860" y="680932"/>
            <a:ext cx="8027984" cy="1720892"/>
          </a:xfrm>
        </p:spPr>
        <p:txBody>
          <a:bodyPr/>
          <a:lstStyle/>
          <a:p>
            <a:r>
              <a:rPr lang="en-GB" sz="3600" dirty="0" smtClean="0"/>
              <a:t>ACLL 2016 The Asian Conference on Language Learning</a:t>
            </a:r>
            <a:r>
              <a:rPr lang="en-US" sz="3600" dirty="0" smtClean="0"/>
              <a:t> </a:t>
            </a:r>
            <a:endParaRPr lang="en-US" sz="3600" dirty="0"/>
          </a:p>
        </p:txBody>
      </p:sp>
      <p:sp>
        <p:nvSpPr>
          <p:cNvPr id="7" name="Text Placeholder 6"/>
          <p:cNvSpPr>
            <a:spLocks noGrp="1"/>
          </p:cNvSpPr>
          <p:nvPr>
            <p:ph type="body" sz="quarter" idx="10"/>
          </p:nvPr>
        </p:nvSpPr>
        <p:spPr>
          <a:xfrm>
            <a:off x="677857" y="2493146"/>
            <a:ext cx="8027987" cy="3003414"/>
          </a:xfrm>
        </p:spPr>
        <p:txBody>
          <a:bodyPr/>
          <a:lstStyle/>
          <a:p>
            <a:r>
              <a:rPr lang="en-AU" b="1" dirty="0"/>
              <a:t>Developing a </a:t>
            </a:r>
            <a:r>
              <a:rPr lang="en-AU" b="1" dirty="0" smtClean="0"/>
              <a:t>M</a:t>
            </a:r>
            <a:r>
              <a:rPr lang="mi-NZ" b="1" dirty="0" smtClean="0"/>
              <a:t>ā</a:t>
            </a:r>
            <a:r>
              <a:rPr lang="en-AU" b="1" dirty="0" smtClean="0"/>
              <a:t>ori </a:t>
            </a:r>
            <a:r>
              <a:rPr lang="en-AU" b="1" dirty="0"/>
              <a:t>language pronunciation tool based on a </a:t>
            </a:r>
            <a:r>
              <a:rPr lang="en-AU" b="1" dirty="0" smtClean="0"/>
              <a:t>M</a:t>
            </a:r>
            <a:r>
              <a:rPr lang="mi-NZ" b="1" dirty="0" smtClean="0"/>
              <a:t>ā</a:t>
            </a:r>
            <a:r>
              <a:rPr lang="en-AU" b="1" dirty="0" smtClean="0"/>
              <a:t>ori </a:t>
            </a:r>
            <a:r>
              <a:rPr lang="en-AU" b="1" dirty="0"/>
              <a:t>speaker </a:t>
            </a:r>
            <a:r>
              <a:rPr lang="en-AU" b="1" dirty="0" smtClean="0"/>
              <a:t>database</a:t>
            </a:r>
          </a:p>
          <a:p>
            <a:r>
              <a:rPr lang="en-US" dirty="0" smtClean="0"/>
              <a:t> </a:t>
            </a:r>
          </a:p>
          <a:p>
            <a:r>
              <a:rPr lang="en-US" dirty="0"/>
              <a:t>Dr Peter </a:t>
            </a:r>
            <a:r>
              <a:rPr lang="en-US" dirty="0" smtClean="0"/>
              <a:t>J. Keegan, </a:t>
            </a:r>
            <a:r>
              <a:rPr lang="mi-NZ" dirty="0" smtClean="0"/>
              <a:t>Dr Catherine I. Watson,</a:t>
            </a:r>
            <a:endParaRPr lang="en-US" dirty="0" smtClean="0"/>
          </a:p>
          <a:p>
            <a:r>
              <a:rPr lang="mi-NZ" dirty="0" smtClean="0"/>
              <a:t>Dr Jeanette King, Dr Margaret Maclagan, Dr Ray Harlow</a:t>
            </a:r>
          </a:p>
          <a:p>
            <a:endParaRPr lang="mi-NZ" dirty="0"/>
          </a:p>
        </p:txBody>
      </p:sp>
      <p:sp>
        <p:nvSpPr>
          <p:cNvPr id="8" name="Date Placeholder 7"/>
          <p:cNvSpPr>
            <a:spLocks noGrp="1"/>
          </p:cNvSpPr>
          <p:nvPr>
            <p:ph type="dt" sz="half" idx="11"/>
          </p:nvPr>
        </p:nvSpPr>
        <p:spPr/>
        <p:txBody>
          <a:bodyPr/>
          <a:lstStyle/>
          <a:p>
            <a:fld id="{BD023BB6-81CC-F74B-AD54-9BB6FC1ECAFD}" type="datetime2">
              <a:rPr lang="en-NZ" smtClean="0"/>
              <a:t>Thursday, 21 July 2016</a:t>
            </a:fld>
            <a:endParaRPr lang="en-US" dirty="0"/>
          </a:p>
        </p:txBody>
      </p:sp>
    </p:spTree>
    <p:extLst>
      <p:ext uri="{BB962C8B-B14F-4D97-AF65-F5344CB8AC3E}">
        <p14:creationId xmlns:p14="http://schemas.microsoft.com/office/powerpoint/2010/main" val="12547384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29" name="Picture 4" descr="MUM"/>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600200"/>
            <a:ext cx="4800600" cy="480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130" name="Rectangle 2"/>
          <p:cNvSpPr>
            <a:spLocks noGrp="1"/>
          </p:cNvSpPr>
          <p:nvPr>
            <p:ph type="title"/>
          </p:nvPr>
        </p:nvSpPr>
        <p:spPr>
          <a:xfrm>
            <a:off x="515984" y="947376"/>
            <a:ext cx="8229600" cy="840648"/>
          </a:xfrm>
        </p:spPr>
        <p:txBody>
          <a:bodyPr/>
          <a:lstStyle/>
          <a:p>
            <a:pPr algn="l"/>
            <a:r>
              <a:rPr lang="en-US" sz="3600" dirty="0" smtClean="0">
                <a:solidFill>
                  <a:srgbClr val="009AC7"/>
                </a:solidFill>
                <a:latin typeface="Verdana" charset="0"/>
                <a:ea typeface="Verdana" charset="0"/>
                <a:cs typeface="Verdana" charset="0"/>
              </a:rPr>
              <a:t>Gender differences  vowels</a:t>
            </a:r>
            <a:endParaRPr lang="en-US" sz="3600" dirty="0" smtClean="0"/>
          </a:p>
        </p:txBody>
      </p:sp>
      <p:pic>
        <p:nvPicPr>
          <p:cNvPr id="48131" name="Picture 6" descr="WUM1b"/>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41813" y="1600200"/>
            <a:ext cx="4802187" cy="4802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599173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94805"/>
            <a:ext cx="8229600" cy="783771"/>
          </a:xfrm>
        </p:spPr>
        <p:txBody>
          <a:bodyPr/>
          <a:lstStyle/>
          <a:p>
            <a:pPr algn="l"/>
            <a:r>
              <a:rPr lang="mi-NZ" sz="3200" dirty="0" smtClean="0">
                <a:solidFill>
                  <a:srgbClr val="009AC7"/>
                </a:solidFill>
                <a:latin typeface="Verdana" charset="0"/>
                <a:ea typeface="Verdana" charset="0"/>
                <a:cs typeface="Verdana" charset="0"/>
              </a:rPr>
              <a:t>MAONZE project – major findings</a:t>
            </a:r>
            <a:endParaRPr lang="en-NZ" sz="3200" dirty="0">
              <a:solidFill>
                <a:srgbClr val="009AC7"/>
              </a:solidFill>
              <a:latin typeface="Verdana" charset="0"/>
              <a:ea typeface="Verdana" charset="0"/>
              <a:cs typeface="Verdana" charset="0"/>
            </a:endParaRPr>
          </a:p>
        </p:txBody>
      </p:sp>
      <p:sp>
        <p:nvSpPr>
          <p:cNvPr id="4" name="Content Placeholder 3"/>
          <p:cNvSpPr>
            <a:spLocks noGrp="1"/>
          </p:cNvSpPr>
          <p:nvPr>
            <p:ph idx="1"/>
          </p:nvPr>
        </p:nvSpPr>
        <p:spPr>
          <a:xfrm>
            <a:off x="457200" y="1600200"/>
            <a:ext cx="8229600" cy="4937760"/>
          </a:xfrm>
        </p:spPr>
        <p:txBody>
          <a:bodyPr/>
          <a:lstStyle/>
          <a:p>
            <a:r>
              <a:rPr lang="mi-NZ" sz="2400" dirty="0" smtClean="0">
                <a:latin typeface="Verdana" charset="0"/>
                <a:ea typeface="Verdana" charset="0"/>
                <a:cs typeface="Verdana" charset="0"/>
              </a:rPr>
              <a:t>The pronunication of vowels in M</a:t>
            </a:r>
            <a:r>
              <a:rPr lang="en-NZ" sz="2400" dirty="0" smtClean="0">
                <a:latin typeface="Verdana" charset="0"/>
                <a:ea typeface="Verdana" charset="0"/>
                <a:cs typeface="Verdana" charset="0"/>
              </a:rPr>
              <a:t>ā</a:t>
            </a:r>
            <a:r>
              <a:rPr lang="mi-NZ" sz="2400" dirty="0" smtClean="0">
                <a:latin typeface="Verdana" charset="0"/>
                <a:ea typeface="Verdana" charset="0"/>
                <a:cs typeface="Verdana" charset="0"/>
              </a:rPr>
              <a:t>ori was changed over time. Eg.</a:t>
            </a:r>
          </a:p>
          <a:p>
            <a:pPr lvl="1"/>
            <a:r>
              <a:rPr lang="mi-NZ" sz="2400" dirty="0" smtClean="0">
                <a:latin typeface="Verdana" charset="0"/>
                <a:ea typeface="Verdana" charset="0"/>
                <a:cs typeface="Verdana" charset="0"/>
              </a:rPr>
              <a:t>/u u:/ have become more “fronted”</a:t>
            </a:r>
          </a:p>
          <a:p>
            <a:pPr lvl="1"/>
            <a:r>
              <a:rPr lang="mi-NZ" sz="2400" dirty="0" smtClean="0">
                <a:latin typeface="Verdana" charset="0"/>
                <a:ea typeface="Verdana" charset="0"/>
                <a:cs typeface="Verdana" charset="0"/>
              </a:rPr>
              <a:t>/e e:/ have become more “raised”</a:t>
            </a:r>
          </a:p>
          <a:p>
            <a:r>
              <a:rPr lang="mi-NZ" sz="2400" dirty="0" smtClean="0">
                <a:latin typeface="Verdana" charset="0"/>
                <a:ea typeface="Verdana" charset="0"/>
                <a:cs typeface="Verdana" charset="0"/>
              </a:rPr>
              <a:t>Evidence for Diphthong mergers between /ai/ and /ae/ (</a:t>
            </a:r>
            <a:r>
              <a:rPr lang="mi-NZ" sz="2400" i="1" dirty="0" smtClean="0">
                <a:latin typeface="Verdana" charset="0"/>
                <a:ea typeface="Verdana" charset="0"/>
                <a:cs typeface="Verdana" charset="0"/>
              </a:rPr>
              <a:t>Tai vs Tae</a:t>
            </a:r>
            <a:r>
              <a:rPr lang="mi-NZ" sz="2400" dirty="0" smtClean="0">
                <a:latin typeface="Verdana" charset="0"/>
                <a:ea typeface="Verdana" charset="0"/>
                <a:cs typeface="Verdana" charset="0"/>
              </a:rPr>
              <a:t>) and between /au/ and /ou/ (</a:t>
            </a:r>
            <a:r>
              <a:rPr lang="mi-NZ" sz="2400" i="1" dirty="0" smtClean="0">
                <a:latin typeface="Verdana" charset="0"/>
                <a:ea typeface="Verdana" charset="0"/>
                <a:cs typeface="Verdana" charset="0"/>
              </a:rPr>
              <a:t>Pau vs Pou</a:t>
            </a:r>
            <a:r>
              <a:rPr lang="mi-NZ" sz="2400" dirty="0" smtClean="0">
                <a:latin typeface="Verdana" charset="0"/>
                <a:ea typeface="Verdana" charset="0"/>
                <a:cs typeface="Verdana" charset="0"/>
              </a:rPr>
              <a:t>).</a:t>
            </a:r>
          </a:p>
          <a:p>
            <a:r>
              <a:rPr lang="mi-NZ" sz="2400" dirty="0" smtClean="0">
                <a:latin typeface="Verdana" charset="0"/>
                <a:ea typeface="Verdana" charset="0"/>
                <a:cs typeface="Verdana" charset="0"/>
              </a:rPr>
              <a:t>Loss of durational distinctions between long and short vowel pairs</a:t>
            </a:r>
          </a:p>
          <a:p>
            <a:r>
              <a:rPr lang="mi-NZ" sz="2400" dirty="0" smtClean="0">
                <a:latin typeface="Verdana" charset="0"/>
                <a:ea typeface="Verdana" charset="0"/>
                <a:cs typeface="Verdana" charset="0"/>
              </a:rPr>
              <a:t>There is a significant difference in the vowels of the present day youth compared to both the present day and historical elders.</a:t>
            </a:r>
          </a:p>
        </p:txBody>
      </p:sp>
    </p:spTree>
    <p:extLst>
      <p:ext uri="{BB962C8B-B14F-4D97-AF65-F5344CB8AC3E}">
        <p14:creationId xmlns:p14="http://schemas.microsoft.com/office/powerpoint/2010/main" val="28032610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94805"/>
            <a:ext cx="8229600" cy="751115"/>
          </a:xfrm>
        </p:spPr>
        <p:txBody>
          <a:bodyPr/>
          <a:lstStyle/>
          <a:p>
            <a:pPr algn="l"/>
            <a:r>
              <a:rPr lang="mi-NZ" sz="3600" dirty="0" smtClean="0">
                <a:solidFill>
                  <a:srgbClr val="009AC7"/>
                </a:solidFill>
                <a:latin typeface="Verdana" charset="0"/>
                <a:ea typeface="Verdana" charset="0"/>
                <a:cs typeface="Verdana" charset="0"/>
              </a:rPr>
              <a:t>Motivation for Language Aid</a:t>
            </a:r>
            <a:endParaRPr lang="en-NZ" sz="3600" dirty="0">
              <a:solidFill>
                <a:srgbClr val="009AC7"/>
              </a:solidFill>
              <a:latin typeface="Verdana" charset="0"/>
              <a:ea typeface="Verdana" charset="0"/>
              <a:cs typeface="Verdana" charset="0"/>
            </a:endParaRPr>
          </a:p>
        </p:txBody>
      </p:sp>
      <p:sp>
        <p:nvSpPr>
          <p:cNvPr id="3" name="Content Placeholder 2"/>
          <p:cNvSpPr>
            <a:spLocks noGrp="1"/>
          </p:cNvSpPr>
          <p:nvPr>
            <p:ph idx="1"/>
          </p:nvPr>
        </p:nvSpPr>
        <p:spPr>
          <a:xfrm>
            <a:off x="457200" y="1750423"/>
            <a:ext cx="8229600" cy="4525963"/>
          </a:xfrm>
        </p:spPr>
        <p:txBody>
          <a:bodyPr/>
          <a:lstStyle/>
          <a:p>
            <a:r>
              <a:rPr lang="mi-NZ" sz="2400" dirty="0" smtClean="0">
                <a:latin typeface="Verdana" charset="0"/>
                <a:ea typeface="Verdana" charset="0"/>
                <a:cs typeface="Verdana" charset="0"/>
              </a:rPr>
              <a:t>MAONZE project has speech from over 63 speakers, 43 of which are Kaumatua and Kuia and are highly respected orators</a:t>
            </a:r>
          </a:p>
          <a:p>
            <a:pPr lvl="1"/>
            <a:r>
              <a:rPr lang="mi-NZ" sz="2400" dirty="0" smtClean="0">
                <a:latin typeface="Verdana" charset="0"/>
                <a:ea typeface="Verdana" charset="0"/>
                <a:cs typeface="Verdana" charset="0"/>
              </a:rPr>
              <a:t>Could this speech some how be used as a gold standard ?</a:t>
            </a:r>
          </a:p>
          <a:p>
            <a:r>
              <a:rPr lang="mi-NZ" sz="2400" dirty="0" smtClean="0">
                <a:latin typeface="Verdana" charset="0"/>
                <a:ea typeface="Verdana" charset="0"/>
                <a:cs typeface="Verdana" charset="0"/>
              </a:rPr>
              <a:t>The speech signal contains a wealth of information, including information about the articulatory position</a:t>
            </a:r>
          </a:p>
          <a:p>
            <a:pPr lvl="1"/>
            <a:r>
              <a:rPr lang="mi-NZ" sz="2400" dirty="0" smtClean="0">
                <a:latin typeface="Verdana" charset="0"/>
                <a:ea typeface="Verdana" charset="0"/>
                <a:cs typeface="Verdana" charset="0"/>
              </a:rPr>
              <a:t>Could this information be harnessed to provide feedback for M</a:t>
            </a:r>
            <a:r>
              <a:rPr lang="en-NZ" sz="2400" dirty="0" smtClean="0">
                <a:latin typeface="Verdana" charset="0"/>
                <a:ea typeface="Verdana" charset="0"/>
                <a:cs typeface="Verdana" charset="0"/>
              </a:rPr>
              <a:t>ā</a:t>
            </a:r>
            <a:r>
              <a:rPr lang="mi-NZ" sz="2400" dirty="0" smtClean="0">
                <a:latin typeface="Verdana" charset="0"/>
                <a:ea typeface="Verdana" charset="0"/>
                <a:cs typeface="Verdana" charset="0"/>
              </a:rPr>
              <a:t>ori pronuication ?</a:t>
            </a:r>
            <a:endParaRPr lang="en-NZ" sz="2400" dirty="0" smtClean="0">
              <a:latin typeface="Verdana" charset="0"/>
              <a:ea typeface="Verdana" charset="0"/>
              <a:cs typeface="Verdana" charset="0"/>
            </a:endParaRPr>
          </a:p>
        </p:txBody>
      </p:sp>
    </p:spTree>
    <p:extLst>
      <p:ext uri="{BB962C8B-B14F-4D97-AF65-F5344CB8AC3E}">
        <p14:creationId xmlns:p14="http://schemas.microsoft.com/office/powerpoint/2010/main" val="18602532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9451" y="953907"/>
            <a:ext cx="8229600" cy="718139"/>
          </a:xfrm>
        </p:spPr>
        <p:txBody>
          <a:bodyPr/>
          <a:lstStyle/>
          <a:p>
            <a:pPr algn="l"/>
            <a:r>
              <a:rPr lang="mi-NZ" sz="3600" dirty="0">
                <a:solidFill>
                  <a:srgbClr val="009AC7"/>
                </a:solidFill>
                <a:latin typeface="Verdana" charset="0"/>
                <a:ea typeface="Verdana" charset="0"/>
                <a:cs typeface="Verdana" charset="0"/>
              </a:rPr>
              <a:t>Motivation for Language Aid</a:t>
            </a:r>
            <a:endParaRPr lang="en-US" sz="3600" dirty="0"/>
          </a:p>
        </p:txBody>
      </p:sp>
      <p:sp>
        <p:nvSpPr>
          <p:cNvPr id="3" name="Content Placeholder 2"/>
          <p:cNvSpPr>
            <a:spLocks noGrp="1"/>
          </p:cNvSpPr>
          <p:nvPr>
            <p:ph idx="1"/>
          </p:nvPr>
        </p:nvSpPr>
        <p:spPr>
          <a:xfrm>
            <a:off x="509451" y="1770017"/>
            <a:ext cx="8229600" cy="3781380"/>
          </a:xfrm>
        </p:spPr>
        <p:txBody>
          <a:bodyPr/>
          <a:lstStyle/>
          <a:p>
            <a:r>
              <a:rPr lang="mi-NZ" sz="2800" dirty="0" smtClean="0">
                <a:latin typeface="Verdana" charset="0"/>
                <a:ea typeface="Verdana" charset="0"/>
                <a:cs typeface="Verdana" charset="0"/>
              </a:rPr>
              <a:t>Māori pronunciation not well taught</a:t>
            </a:r>
          </a:p>
          <a:p>
            <a:r>
              <a:rPr lang="mi-NZ" sz="2800" dirty="0" smtClean="0">
                <a:latin typeface="Verdana" charset="0"/>
                <a:ea typeface="Verdana" charset="0"/>
                <a:cs typeface="Verdana" charset="0"/>
              </a:rPr>
              <a:t>Māori sound system different to NZ English</a:t>
            </a:r>
          </a:p>
          <a:p>
            <a:r>
              <a:rPr lang="mi-NZ" sz="2800" dirty="0" smtClean="0">
                <a:latin typeface="Verdana" charset="0"/>
                <a:ea typeface="Verdana" charset="0"/>
                <a:cs typeface="Verdana" charset="0"/>
              </a:rPr>
              <a:t>Interest </a:t>
            </a:r>
            <a:r>
              <a:rPr lang="mi-NZ" sz="2800" dirty="0">
                <a:latin typeface="Verdana" charset="0"/>
                <a:ea typeface="Verdana" charset="0"/>
                <a:cs typeface="Verdana" charset="0"/>
              </a:rPr>
              <a:t>from many groups for having a feedback system to help with M</a:t>
            </a:r>
            <a:r>
              <a:rPr lang="en-NZ" sz="2800" dirty="0" err="1">
                <a:latin typeface="Verdana" charset="0"/>
                <a:ea typeface="Verdana" charset="0"/>
                <a:cs typeface="Verdana" charset="0"/>
              </a:rPr>
              <a:t>ā</a:t>
            </a:r>
            <a:r>
              <a:rPr lang="mi-NZ" sz="2800" dirty="0">
                <a:latin typeface="Verdana" charset="0"/>
                <a:ea typeface="Verdana" charset="0"/>
                <a:cs typeface="Verdana" charset="0"/>
              </a:rPr>
              <a:t>ori Pronouncation.</a:t>
            </a:r>
          </a:p>
        </p:txBody>
      </p:sp>
      <p:sp>
        <p:nvSpPr>
          <p:cNvPr id="4" name="Date Placeholder 3"/>
          <p:cNvSpPr>
            <a:spLocks noGrp="1"/>
          </p:cNvSpPr>
          <p:nvPr>
            <p:ph type="dt" sz="half" idx="10"/>
          </p:nvPr>
        </p:nvSpPr>
        <p:spPr/>
        <p:txBody>
          <a:bodyPr/>
          <a:lstStyle/>
          <a:p>
            <a:pPr>
              <a:defRPr/>
            </a:pPr>
            <a:fld id="{95162B08-391D-4646-88C7-E5505FE0083A}" type="datetimeFigureOut">
              <a:rPr lang="en-NZ" smtClean="0"/>
              <a:pPr>
                <a:defRPr/>
              </a:pPr>
              <a:t>21/07/2016</a:t>
            </a:fld>
            <a:endParaRPr lang="en-NZ"/>
          </a:p>
        </p:txBody>
      </p:sp>
      <p:sp>
        <p:nvSpPr>
          <p:cNvPr id="5" name="Slide Number Placeholder 4"/>
          <p:cNvSpPr>
            <a:spLocks noGrp="1"/>
          </p:cNvSpPr>
          <p:nvPr>
            <p:ph type="sldNum" sz="quarter" idx="12"/>
          </p:nvPr>
        </p:nvSpPr>
        <p:spPr/>
        <p:txBody>
          <a:bodyPr/>
          <a:lstStyle/>
          <a:p>
            <a:pPr>
              <a:defRPr/>
            </a:pPr>
            <a:fld id="{EC3A5DC7-534F-4E73-8F56-48F0C9F03B32}" type="slidenum">
              <a:rPr lang="en-NZ" smtClean="0"/>
              <a:pPr>
                <a:defRPr/>
              </a:pPr>
              <a:t>13</a:t>
            </a:fld>
            <a:endParaRPr lang="en-NZ"/>
          </a:p>
        </p:txBody>
      </p:sp>
    </p:spTree>
    <p:extLst>
      <p:ext uri="{BB962C8B-B14F-4D97-AF65-F5344CB8AC3E}">
        <p14:creationId xmlns:p14="http://schemas.microsoft.com/office/powerpoint/2010/main" val="2702039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31545"/>
            <a:ext cx="8229600" cy="760095"/>
          </a:xfrm>
        </p:spPr>
        <p:txBody>
          <a:bodyPr/>
          <a:lstStyle/>
          <a:p>
            <a:pPr algn="l"/>
            <a:r>
              <a:rPr lang="mi-NZ" sz="3600" dirty="0" smtClean="0">
                <a:solidFill>
                  <a:srgbClr val="009AC7"/>
                </a:solidFill>
                <a:latin typeface="Verdana" charset="0"/>
                <a:ea typeface="Verdana" charset="0"/>
                <a:cs typeface="Verdana" charset="0"/>
              </a:rPr>
              <a:t>MPai </a:t>
            </a:r>
            <a:r>
              <a:rPr lang="mi-NZ" sz="3600" dirty="0">
                <a:solidFill>
                  <a:srgbClr val="009AC7"/>
                </a:solidFill>
                <a:latin typeface="Verdana" charset="0"/>
                <a:ea typeface="Verdana" charset="0"/>
                <a:cs typeface="Verdana" charset="0"/>
              </a:rPr>
              <a:t>Language Aid</a:t>
            </a:r>
            <a:endParaRPr lang="en-US" sz="3600" dirty="0"/>
          </a:p>
        </p:txBody>
      </p:sp>
      <p:sp>
        <p:nvSpPr>
          <p:cNvPr id="3" name="Content Placeholder 2"/>
          <p:cNvSpPr>
            <a:spLocks noGrp="1"/>
          </p:cNvSpPr>
          <p:nvPr>
            <p:ph idx="1"/>
          </p:nvPr>
        </p:nvSpPr>
        <p:spPr>
          <a:xfrm>
            <a:off x="457200" y="1639390"/>
            <a:ext cx="8229600" cy="4486774"/>
          </a:xfrm>
        </p:spPr>
        <p:txBody>
          <a:bodyPr/>
          <a:lstStyle/>
          <a:p>
            <a:r>
              <a:rPr lang="en-US" sz="2800" dirty="0" smtClean="0">
                <a:latin typeface="Verdana" charset="0"/>
                <a:ea typeface="Verdana" charset="0"/>
                <a:cs typeface="Verdana" charset="0"/>
              </a:rPr>
              <a:t>Several prototypes developed, none have been trialed</a:t>
            </a:r>
          </a:p>
          <a:p>
            <a:r>
              <a:rPr lang="en-US" sz="2800" dirty="0" smtClean="0">
                <a:latin typeface="Verdana" charset="0"/>
                <a:ea typeface="Verdana" charset="0"/>
                <a:cs typeface="Verdana" charset="0"/>
              </a:rPr>
              <a:t>Windows based (portability being investigated)</a:t>
            </a:r>
          </a:p>
          <a:p>
            <a:r>
              <a:rPr lang="en-US" sz="2800" dirty="0" smtClean="0">
                <a:latin typeface="Verdana" charset="0"/>
                <a:ea typeface="Verdana" charset="0"/>
                <a:cs typeface="Verdana" charset="0"/>
              </a:rPr>
              <a:t>Three components</a:t>
            </a:r>
          </a:p>
          <a:p>
            <a:pPr marL="0" indent="0">
              <a:buNone/>
            </a:pPr>
            <a:r>
              <a:rPr lang="en-US" sz="2800" dirty="0">
                <a:latin typeface="Verdana" charset="0"/>
                <a:ea typeface="Verdana" charset="0"/>
                <a:cs typeface="Verdana" charset="0"/>
              </a:rPr>
              <a:t> </a:t>
            </a:r>
            <a:r>
              <a:rPr lang="en-US" sz="2800" dirty="0" smtClean="0">
                <a:latin typeface="Verdana" charset="0"/>
                <a:ea typeface="Verdana" charset="0"/>
                <a:cs typeface="Verdana" charset="0"/>
              </a:rPr>
              <a:t>   - listening/video (vowels, words)</a:t>
            </a:r>
          </a:p>
          <a:p>
            <a:pPr marL="0" indent="0">
              <a:buNone/>
            </a:pPr>
            <a:r>
              <a:rPr lang="en-US" sz="2800" dirty="0">
                <a:latin typeface="Verdana" charset="0"/>
                <a:ea typeface="Verdana" charset="0"/>
                <a:cs typeface="Verdana" charset="0"/>
              </a:rPr>
              <a:t> </a:t>
            </a:r>
            <a:r>
              <a:rPr lang="en-US" sz="2800" dirty="0" smtClean="0">
                <a:latin typeface="Verdana" charset="0"/>
                <a:ea typeface="Verdana" charset="0"/>
                <a:cs typeface="Verdana" charset="0"/>
              </a:rPr>
              <a:t>   - word/vowel recognition</a:t>
            </a:r>
          </a:p>
          <a:p>
            <a:pPr marL="0" indent="0">
              <a:buNone/>
            </a:pPr>
            <a:r>
              <a:rPr lang="en-US" sz="2800" dirty="0" smtClean="0">
                <a:latin typeface="Verdana" charset="0"/>
                <a:ea typeface="Verdana" charset="0"/>
                <a:cs typeface="Verdana" charset="0"/>
              </a:rPr>
              <a:t>    - visual display of user pronunciation </a:t>
            </a:r>
          </a:p>
          <a:p>
            <a:pPr marL="0" indent="0">
              <a:buNone/>
            </a:pPr>
            <a:r>
              <a:rPr lang="en-US" sz="2800" dirty="0">
                <a:latin typeface="Verdana" charset="0"/>
                <a:ea typeface="Verdana" charset="0"/>
                <a:cs typeface="Verdana" charset="0"/>
              </a:rPr>
              <a:t> </a:t>
            </a:r>
            <a:r>
              <a:rPr lang="en-US" sz="2800" dirty="0" smtClean="0">
                <a:latin typeface="Verdana" charset="0"/>
                <a:ea typeface="Verdana" charset="0"/>
                <a:cs typeface="Verdana" charset="0"/>
              </a:rPr>
              <a:t>     (via a formant plot)</a:t>
            </a:r>
            <a:endParaRPr lang="en-US" sz="2800" dirty="0">
              <a:latin typeface="Verdana" charset="0"/>
              <a:ea typeface="Verdana" charset="0"/>
              <a:cs typeface="Verdana" charset="0"/>
            </a:endParaRPr>
          </a:p>
        </p:txBody>
      </p:sp>
      <p:sp>
        <p:nvSpPr>
          <p:cNvPr id="4" name="Date Placeholder 3"/>
          <p:cNvSpPr>
            <a:spLocks noGrp="1"/>
          </p:cNvSpPr>
          <p:nvPr>
            <p:ph type="dt" sz="half" idx="10"/>
          </p:nvPr>
        </p:nvSpPr>
        <p:spPr/>
        <p:txBody>
          <a:bodyPr/>
          <a:lstStyle/>
          <a:p>
            <a:pPr>
              <a:defRPr/>
            </a:pPr>
            <a:fld id="{95162B08-391D-4646-88C7-E5505FE0083A}" type="datetimeFigureOut">
              <a:rPr lang="en-NZ" smtClean="0"/>
              <a:pPr>
                <a:defRPr/>
              </a:pPr>
              <a:t>21/07/2016</a:t>
            </a:fld>
            <a:endParaRPr lang="en-NZ"/>
          </a:p>
        </p:txBody>
      </p:sp>
      <p:sp>
        <p:nvSpPr>
          <p:cNvPr id="5" name="Slide Number Placeholder 4"/>
          <p:cNvSpPr>
            <a:spLocks noGrp="1"/>
          </p:cNvSpPr>
          <p:nvPr>
            <p:ph type="sldNum" sz="quarter" idx="12"/>
          </p:nvPr>
        </p:nvSpPr>
        <p:spPr/>
        <p:txBody>
          <a:bodyPr/>
          <a:lstStyle/>
          <a:p>
            <a:pPr>
              <a:defRPr/>
            </a:pPr>
            <a:fld id="{EC3A5DC7-534F-4E73-8F56-48F0C9F03B32}" type="slidenum">
              <a:rPr lang="en-NZ" smtClean="0"/>
              <a:pPr>
                <a:defRPr/>
              </a:pPr>
              <a:t>14</a:t>
            </a:fld>
            <a:endParaRPr lang="en-NZ"/>
          </a:p>
        </p:txBody>
      </p:sp>
    </p:spTree>
    <p:extLst>
      <p:ext uri="{BB962C8B-B14F-4D97-AF65-F5344CB8AC3E}">
        <p14:creationId xmlns:p14="http://schemas.microsoft.com/office/powerpoint/2010/main" val="7263085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US" dirty="0"/>
          </a:p>
        </p:txBody>
      </p:sp>
      <p:sp>
        <p:nvSpPr>
          <p:cNvPr id="3" name="Title 2"/>
          <p:cNvSpPr>
            <a:spLocks noGrp="1"/>
          </p:cNvSpPr>
          <p:nvPr>
            <p:ph type="title"/>
          </p:nvPr>
        </p:nvSpPr>
        <p:spPr/>
        <p:txBody>
          <a:bodyPr/>
          <a:lstStyle/>
          <a:p>
            <a:endParaRPr lang="en-US" dirty="0"/>
          </a:p>
        </p:txBody>
      </p:sp>
      <p:sp>
        <p:nvSpPr>
          <p:cNvPr id="4" name="Slide Number Placeholder 3"/>
          <p:cNvSpPr>
            <a:spLocks noGrp="1"/>
          </p:cNvSpPr>
          <p:nvPr>
            <p:ph type="sldNum" sz="quarter" idx="11"/>
          </p:nvPr>
        </p:nvSpPr>
        <p:spPr/>
        <p:txBody>
          <a:bodyPr/>
          <a:lstStyle/>
          <a:p>
            <a:fld id="{218B9C4F-B695-C54C-924B-61748EE6A7C5}" type="slidenum">
              <a:rPr lang="en-US" smtClean="0"/>
              <a:pPr/>
              <a:t>15</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9400"/>
            <a:ext cx="9144000" cy="6277527"/>
          </a:xfrm>
          <a:prstGeom prst="rect">
            <a:avLst/>
          </a:prstGeom>
        </p:spPr>
      </p:pic>
    </p:spTree>
    <p:extLst>
      <p:ext uri="{BB962C8B-B14F-4D97-AF65-F5344CB8AC3E}">
        <p14:creationId xmlns:p14="http://schemas.microsoft.com/office/powerpoint/2010/main" val="42876999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F1FDF61E-0FF8-45C5-8F81-E461FE4E09F9}" type="datetimeFigureOut">
              <a:rPr lang="en-NZ" smtClean="0"/>
              <a:pPr>
                <a:defRPr/>
              </a:pPr>
              <a:t>21/07/2016</a:t>
            </a:fld>
            <a:endParaRPr lang="en-NZ"/>
          </a:p>
        </p:txBody>
      </p:sp>
      <p:sp>
        <p:nvSpPr>
          <p:cNvPr id="3" name="Slide Number Placeholder 2"/>
          <p:cNvSpPr>
            <a:spLocks noGrp="1"/>
          </p:cNvSpPr>
          <p:nvPr>
            <p:ph type="sldNum" sz="quarter" idx="12"/>
          </p:nvPr>
        </p:nvSpPr>
        <p:spPr/>
        <p:txBody>
          <a:bodyPr/>
          <a:lstStyle/>
          <a:p>
            <a:pPr>
              <a:defRPr/>
            </a:pPr>
            <a:fld id="{68EF1D99-FE86-42DB-9689-7D3D56C85348}" type="slidenum">
              <a:rPr lang="en-NZ" smtClean="0"/>
              <a:pPr>
                <a:defRPr/>
              </a:pPr>
              <a:t>16</a:t>
            </a:fld>
            <a:endParaRPr lang="en-NZ"/>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6809"/>
            <a:ext cx="9144000" cy="6056529"/>
          </a:xfrm>
          <a:prstGeom prst="rect">
            <a:avLst/>
          </a:prstGeom>
        </p:spPr>
      </p:pic>
    </p:spTree>
    <p:extLst>
      <p:ext uri="{BB962C8B-B14F-4D97-AF65-F5344CB8AC3E}">
        <p14:creationId xmlns:p14="http://schemas.microsoft.com/office/powerpoint/2010/main" val="16730887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F1FDF61E-0FF8-45C5-8F81-E461FE4E09F9}" type="datetimeFigureOut">
              <a:rPr lang="en-NZ" smtClean="0"/>
              <a:pPr>
                <a:defRPr/>
              </a:pPr>
              <a:t>21/07/2016</a:t>
            </a:fld>
            <a:endParaRPr lang="en-NZ"/>
          </a:p>
        </p:txBody>
      </p:sp>
      <p:sp>
        <p:nvSpPr>
          <p:cNvPr id="3" name="Slide Number Placeholder 2"/>
          <p:cNvSpPr>
            <a:spLocks noGrp="1"/>
          </p:cNvSpPr>
          <p:nvPr>
            <p:ph type="sldNum" sz="quarter" idx="12"/>
          </p:nvPr>
        </p:nvSpPr>
        <p:spPr/>
        <p:txBody>
          <a:bodyPr/>
          <a:lstStyle/>
          <a:p>
            <a:pPr>
              <a:defRPr/>
            </a:pPr>
            <a:fld id="{68EF1D99-FE86-42DB-9689-7D3D56C85348}" type="slidenum">
              <a:rPr lang="en-NZ" smtClean="0"/>
              <a:pPr>
                <a:defRPr/>
              </a:pPr>
              <a:t>17</a:t>
            </a:fld>
            <a:endParaRPr lang="en-NZ"/>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3200"/>
            <a:ext cx="9144000" cy="6441679"/>
          </a:xfrm>
          <a:prstGeom prst="rect">
            <a:avLst/>
          </a:prstGeom>
        </p:spPr>
      </p:pic>
    </p:spTree>
    <p:extLst>
      <p:ext uri="{BB962C8B-B14F-4D97-AF65-F5344CB8AC3E}">
        <p14:creationId xmlns:p14="http://schemas.microsoft.com/office/powerpoint/2010/main" val="18052793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marL="385200" indent="-457200">
              <a:lnSpc>
                <a:spcPct val="150000"/>
              </a:lnSpc>
              <a:spcAft>
                <a:spcPts val="0"/>
              </a:spcAft>
              <a:buFont typeface="Arial" charset="0"/>
              <a:buChar char="•"/>
            </a:pPr>
            <a:r>
              <a:rPr lang="en-US" sz="2800" dirty="0" smtClean="0"/>
              <a:t>11 </a:t>
            </a:r>
            <a:r>
              <a:rPr lang="en-US" sz="2800" dirty="0"/>
              <a:t>People </a:t>
            </a:r>
            <a:r>
              <a:rPr lang="en-US" sz="2800" dirty="0" smtClean="0"/>
              <a:t>(All M</a:t>
            </a:r>
            <a:r>
              <a:rPr lang="mi-NZ" sz="2800" dirty="0" smtClean="0"/>
              <a:t>āori, 1 Male) </a:t>
            </a:r>
            <a:r>
              <a:rPr lang="en-US" sz="2800" dirty="0" smtClean="0"/>
              <a:t>Trialed Aid November/December 2015</a:t>
            </a:r>
          </a:p>
          <a:p>
            <a:pPr marL="385200" indent="-457200">
              <a:lnSpc>
                <a:spcPct val="150000"/>
              </a:lnSpc>
              <a:buFont typeface="Arial" charset="0"/>
              <a:buChar char="•"/>
            </a:pPr>
            <a:r>
              <a:rPr lang="en-US" sz="2800" dirty="0"/>
              <a:t>Camtasia (Screen capture software) recorded both users (via webcam) and their screen </a:t>
            </a:r>
            <a:r>
              <a:rPr lang="en-US" sz="2800" dirty="0" smtClean="0"/>
              <a:t>interactions</a:t>
            </a:r>
          </a:p>
          <a:p>
            <a:pPr marL="385200" indent="-457200">
              <a:lnSpc>
                <a:spcPct val="150000"/>
              </a:lnSpc>
              <a:spcAft>
                <a:spcPts val="0"/>
              </a:spcAft>
              <a:buFont typeface="Arial" charset="0"/>
              <a:buChar char="•"/>
            </a:pPr>
            <a:endParaRPr lang="en-US" sz="2800" dirty="0"/>
          </a:p>
          <a:p>
            <a:pPr marL="457200" indent="-457200">
              <a:buFont typeface="Arial" charset="0"/>
              <a:buChar char="•"/>
            </a:pPr>
            <a:endParaRPr lang="en-US" sz="2800" dirty="0" smtClean="0"/>
          </a:p>
          <a:p>
            <a:pPr marL="457200" indent="-457200">
              <a:buFont typeface="Arial" charset="0"/>
              <a:buChar char="•"/>
            </a:pPr>
            <a:endParaRPr lang="mi-NZ" sz="2800" dirty="0"/>
          </a:p>
          <a:p>
            <a:pPr marL="457200" indent="-457200">
              <a:buFont typeface="Arial" charset="0"/>
              <a:buChar char="•"/>
            </a:pPr>
            <a:endParaRPr lang="mi-NZ" sz="2800" dirty="0" smtClean="0"/>
          </a:p>
          <a:p>
            <a:pPr marL="457200" indent="-457200">
              <a:buFont typeface="Arial" charset="0"/>
              <a:buChar char="•"/>
            </a:pPr>
            <a:endParaRPr lang="mi-NZ" sz="2800" dirty="0"/>
          </a:p>
          <a:p>
            <a:endParaRPr lang="mi-NZ" sz="2800" dirty="0" smtClean="0"/>
          </a:p>
          <a:p>
            <a:endParaRPr lang="en-US" sz="2800" dirty="0"/>
          </a:p>
        </p:txBody>
      </p:sp>
      <p:sp>
        <p:nvSpPr>
          <p:cNvPr id="3" name="Title 2"/>
          <p:cNvSpPr>
            <a:spLocks noGrp="1"/>
          </p:cNvSpPr>
          <p:nvPr>
            <p:ph type="title"/>
          </p:nvPr>
        </p:nvSpPr>
        <p:spPr/>
        <p:txBody>
          <a:bodyPr/>
          <a:lstStyle/>
          <a:p>
            <a:r>
              <a:rPr lang="en-US" sz="3600" b="0" dirty="0" err="1" smtClean="0"/>
              <a:t>MPai</a:t>
            </a:r>
            <a:r>
              <a:rPr lang="en-US" sz="3600" b="0" dirty="0" smtClean="0"/>
              <a:t> (Aid) trial late 2015</a:t>
            </a:r>
            <a:endParaRPr lang="en-US" sz="3600" b="0" dirty="0"/>
          </a:p>
        </p:txBody>
      </p:sp>
      <p:sp>
        <p:nvSpPr>
          <p:cNvPr id="4" name="Slide Number Placeholder 3"/>
          <p:cNvSpPr>
            <a:spLocks noGrp="1"/>
          </p:cNvSpPr>
          <p:nvPr>
            <p:ph type="sldNum" sz="quarter" idx="11"/>
          </p:nvPr>
        </p:nvSpPr>
        <p:spPr/>
        <p:txBody>
          <a:bodyPr/>
          <a:lstStyle/>
          <a:p>
            <a:fld id="{D8AA2242-6CC3-F34C-A78D-933281B2D9DA}" type="slidenum">
              <a:rPr lang="en-US" altLang="en-US" smtClean="0"/>
              <a:pPr/>
              <a:t>18</a:t>
            </a:fld>
            <a:endParaRPr lang="en-US" altLang="en-US"/>
          </a:p>
        </p:txBody>
      </p:sp>
    </p:spTree>
    <p:extLst>
      <p:ext uri="{BB962C8B-B14F-4D97-AF65-F5344CB8AC3E}">
        <p14:creationId xmlns:p14="http://schemas.microsoft.com/office/powerpoint/2010/main" val="624096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a:lnSpc>
                <a:spcPct val="150000"/>
              </a:lnSpc>
            </a:pPr>
            <a:endParaRPr lang="en-US" dirty="0"/>
          </a:p>
          <a:p>
            <a:pPr>
              <a:lnSpc>
                <a:spcPct val="150000"/>
              </a:lnSpc>
            </a:pPr>
            <a:endParaRPr lang="en-US" dirty="0" smtClean="0"/>
          </a:p>
          <a:p>
            <a:pPr>
              <a:lnSpc>
                <a:spcPct val="150000"/>
              </a:lnSpc>
            </a:pPr>
            <a:endParaRPr lang="en-US" dirty="0"/>
          </a:p>
          <a:p>
            <a:pPr>
              <a:lnSpc>
                <a:spcPct val="150000"/>
              </a:lnSpc>
            </a:pPr>
            <a:r>
              <a:rPr lang="en-US" dirty="0" smtClean="0"/>
              <a:t> </a:t>
            </a:r>
          </a:p>
          <a:p>
            <a:pPr>
              <a:lnSpc>
                <a:spcPct val="150000"/>
              </a:lnSpc>
            </a:pPr>
            <a:endParaRPr lang="en-US" dirty="0"/>
          </a:p>
          <a:p>
            <a:pPr>
              <a:lnSpc>
                <a:spcPct val="150000"/>
              </a:lnSpc>
            </a:pPr>
            <a:endParaRPr lang="en-US" dirty="0" smtClean="0"/>
          </a:p>
          <a:p>
            <a:pPr>
              <a:lnSpc>
                <a:spcPct val="150000"/>
              </a:lnSpc>
            </a:pPr>
            <a:endParaRPr lang="en-US" dirty="0"/>
          </a:p>
        </p:txBody>
      </p:sp>
      <p:sp>
        <p:nvSpPr>
          <p:cNvPr id="3" name="Title 2"/>
          <p:cNvSpPr>
            <a:spLocks noGrp="1"/>
          </p:cNvSpPr>
          <p:nvPr>
            <p:ph type="title"/>
          </p:nvPr>
        </p:nvSpPr>
        <p:spPr/>
        <p:txBody>
          <a:bodyPr/>
          <a:lstStyle/>
          <a:p>
            <a:r>
              <a:rPr lang="en-US" sz="3200" dirty="0" smtClean="0"/>
              <a:t>Participants M</a:t>
            </a:r>
            <a:r>
              <a:rPr lang="mi-NZ" sz="3200" dirty="0" smtClean="0"/>
              <a:t>āori </a:t>
            </a:r>
            <a:r>
              <a:rPr lang="en-US" sz="3200" dirty="0" smtClean="0"/>
              <a:t>Fluency</a:t>
            </a:r>
            <a:endParaRPr lang="en-US" sz="3200" dirty="0"/>
          </a:p>
        </p:txBody>
      </p:sp>
      <p:sp>
        <p:nvSpPr>
          <p:cNvPr id="4" name="Slide Number Placeholder 3"/>
          <p:cNvSpPr>
            <a:spLocks noGrp="1"/>
          </p:cNvSpPr>
          <p:nvPr>
            <p:ph type="sldNum" sz="quarter" idx="11"/>
          </p:nvPr>
        </p:nvSpPr>
        <p:spPr/>
        <p:txBody>
          <a:bodyPr/>
          <a:lstStyle/>
          <a:p>
            <a:fld id="{D8AA2242-6CC3-F34C-A78D-933281B2D9DA}" type="slidenum">
              <a:rPr lang="en-US" altLang="en-US" smtClean="0"/>
              <a:pPr/>
              <a:t>19</a:t>
            </a:fld>
            <a:endParaRPr lang="en-US" altLang="en-US"/>
          </a:p>
        </p:txBody>
      </p:sp>
      <p:pic>
        <p:nvPicPr>
          <p:cNvPr id="5" name="Picture 4"/>
          <p:cNvPicPr>
            <a:picLocks noChangeAspect="1"/>
          </p:cNvPicPr>
          <p:nvPr/>
        </p:nvPicPr>
        <p:blipFill>
          <a:blip r:embed="rId3"/>
          <a:stretch>
            <a:fillRect/>
          </a:stretch>
        </p:blipFill>
        <p:spPr>
          <a:xfrm>
            <a:off x="1303130" y="1605677"/>
            <a:ext cx="6240209" cy="4777661"/>
          </a:xfrm>
          <a:prstGeom prst="rect">
            <a:avLst/>
          </a:prstGeom>
        </p:spPr>
      </p:pic>
    </p:spTree>
    <p:extLst>
      <p:ext uri="{BB962C8B-B14F-4D97-AF65-F5344CB8AC3E}">
        <p14:creationId xmlns:p14="http://schemas.microsoft.com/office/powerpoint/2010/main" val="1707486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7"/>
          <p:cNvSpPr>
            <a:spLocks noGrp="1"/>
          </p:cNvSpPr>
          <p:nvPr>
            <p:ph type="title"/>
          </p:nvPr>
        </p:nvSpPr>
        <p:spPr>
          <a:xfrm>
            <a:off x="511175" y="823596"/>
            <a:ext cx="8229600" cy="822642"/>
          </a:xfrm>
        </p:spPr>
        <p:txBody>
          <a:bodyPr/>
          <a:lstStyle/>
          <a:p>
            <a:pPr algn="l"/>
            <a:r>
              <a:rPr lang="en-US" altLang="en-US" sz="3600" dirty="0">
                <a:solidFill>
                  <a:srgbClr val="009AC7"/>
                </a:solidFill>
                <a:latin typeface="Verdana" charset="0"/>
                <a:ea typeface="Verdana" charset="0"/>
                <a:cs typeface="Verdana" charset="0"/>
              </a:rPr>
              <a:t>Background</a:t>
            </a:r>
            <a:endParaRPr lang="en-NZ" altLang="en-US" sz="3600" dirty="0">
              <a:solidFill>
                <a:srgbClr val="009AC7"/>
              </a:solidFill>
              <a:latin typeface="Verdana" charset="0"/>
              <a:ea typeface="Verdana" charset="0"/>
              <a:cs typeface="Verdana" charset="0"/>
            </a:endParaRPr>
          </a:p>
        </p:txBody>
      </p:sp>
      <p:sp>
        <p:nvSpPr>
          <p:cNvPr id="18434" name="Content Placeholder 8"/>
          <p:cNvSpPr>
            <a:spLocks noGrp="1"/>
          </p:cNvSpPr>
          <p:nvPr>
            <p:ph idx="1"/>
          </p:nvPr>
        </p:nvSpPr>
        <p:spPr>
          <a:xfrm>
            <a:off x="107950" y="1646238"/>
            <a:ext cx="9036050" cy="4525962"/>
          </a:xfrm>
        </p:spPr>
        <p:txBody>
          <a:bodyPr/>
          <a:lstStyle/>
          <a:p>
            <a:r>
              <a:rPr lang="en-NZ" altLang="en-US" sz="2400" dirty="0">
                <a:latin typeface="Verdana" charset="0"/>
                <a:ea typeface="Verdana" charset="0"/>
                <a:cs typeface="Verdana" charset="0"/>
              </a:rPr>
              <a:t>Māori is the language of the indigenous people of New Zealand (NZ)</a:t>
            </a:r>
          </a:p>
          <a:p>
            <a:pPr lvl="1"/>
            <a:r>
              <a:rPr lang="en-NZ" altLang="en-US" sz="2400" dirty="0">
                <a:latin typeface="Verdana" charset="0"/>
                <a:ea typeface="Verdana" charset="0"/>
                <a:cs typeface="Verdana" charset="0"/>
              </a:rPr>
              <a:t>Most southerly Polynesian language</a:t>
            </a:r>
          </a:p>
          <a:p>
            <a:pPr lvl="1"/>
            <a:r>
              <a:rPr lang="en-NZ" altLang="en-US" sz="2400" dirty="0">
                <a:latin typeface="Verdana" charset="0"/>
                <a:ea typeface="Verdana" charset="0"/>
                <a:cs typeface="Verdana" charset="0"/>
              </a:rPr>
              <a:t>Spoken, at least to some extent, by some 160,000 people (~4% of population)</a:t>
            </a:r>
          </a:p>
          <a:p>
            <a:r>
              <a:rPr lang="en-NZ" altLang="en-US" sz="2400" dirty="0">
                <a:latin typeface="Verdana" charset="0"/>
                <a:ea typeface="Verdana" charset="0"/>
                <a:cs typeface="Verdana" charset="0"/>
              </a:rPr>
              <a:t>From time of Māori settlement in NZ (around 1200 AD) to the late 1700s, Māori had no contact with other languages</a:t>
            </a:r>
          </a:p>
          <a:p>
            <a:r>
              <a:rPr lang="en-NZ" altLang="en-US" sz="2400" dirty="0">
                <a:latin typeface="Verdana" charset="0"/>
                <a:ea typeface="Verdana" charset="0"/>
                <a:cs typeface="Verdana" charset="0"/>
              </a:rPr>
              <a:t>The Europeans (predominantly British) began settling in NZ in earnest from the mid 1800s</a:t>
            </a:r>
          </a:p>
        </p:txBody>
      </p:sp>
    </p:spTree>
    <p:extLst>
      <p:ext uri="{BB962C8B-B14F-4D97-AF65-F5344CB8AC3E}">
        <p14:creationId xmlns:p14="http://schemas.microsoft.com/office/powerpoint/2010/main" val="10450665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22394" y="1662709"/>
            <a:ext cx="8040995" cy="4554538"/>
          </a:xfrm>
        </p:spPr>
        <p:txBody>
          <a:bodyPr/>
          <a:lstStyle/>
          <a:p>
            <a:pPr marL="198900" indent="-90900">
              <a:lnSpc>
                <a:spcPct val="100000"/>
              </a:lnSpc>
              <a:buFont typeface="Arial" charset="0"/>
              <a:buChar char="•"/>
            </a:pPr>
            <a:r>
              <a:rPr lang="en-US" dirty="0" smtClean="0"/>
              <a:t> Most liked the formant plot, seeing their own pronunciations displayed, and that they could compare themselves with native speakers. </a:t>
            </a:r>
          </a:p>
          <a:p>
            <a:pPr marL="198900" indent="-90900">
              <a:lnSpc>
                <a:spcPct val="100000"/>
              </a:lnSpc>
              <a:buFont typeface="Arial" charset="0"/>
              <a:buChar char="•"/>
            </a:pPr>
            <a:r>
              <a:rPr lang="en-US" dirty="0" smtClean="0"/>
              <a:t> Liked listening to vowels, words from different speaker groups and seeing lip movements (video)</a:t>
            </a:r>
          </a:p>
          <a:p>
            <a:pPr marL="198900" indent="-90900">
              <a:lnSpc>
                <a:spcPct val="100000"/>
              </a:lnSpc>
              <a:buFont typeface="Arial" charset="0"/>
              <a:buChar char="•"/>
            </a:pPr>
            <a:r>
              <a:rPr lang="en-US" dirty="0" smtClean="0"/>
              <a:t> Liked the idea of their owns being recognised  (limited functionality at the time of the trial)</a:t>
            </a:r>
          </a:p>
          <a:p>
            <a:pPr marL="198900" indent="-90900">
              <a:lnSpc>
                <a:spcPct val="100000"/>
              </a:lnSpc>
              <a:buFont typeface="Arial" charset="0"/>
              <a:buChar char="•"/>
            </a:pPr>
            <a:endParaRPr lang="en-US" dirty="0" smtClean="0"/>
          </a:p>
          <a:p>
            <a:pPr marL="198900" indent="-90900">
              <a:lnSpc>
                <a:spcPct val="100000"/>
              </a:lnSpc>
              <a:buFont typeface="Arial" charset="0"/>
              <a:buChar char="•"/>
            </a:pPr>
            <a:endParaRPr lang="en-US" dirty="0"/>
          </a:p>
        </p:txBody>
      </p:sp>
      <p:sp>
        <p:nvSpPr>
          <p:cNvPr id="3" name="Title 2"/>
          <p:cNvSpPr>
            <a:spLocks noGrp="1"/>
          </p:cNvSpPr>
          <p:nvPr>
            <p:ph type="title"/>
          </p:nvPr>
        </p:nvSpPr>
        <p:spPr/>
        <p:txBody>
          <a:bodyPr/>
          <a:lstStyle/>
          <a:p>
            <a:r>
              <a:rPr lang="en-US" sz="3600" dirty="0" smtClean="0"/>
              <a:t>What did you like about the aid ?</a:t>
            </a:r>
            <a:endParaRPr lang="en-US" sz="3600" dirty="0"/>
          </a:p>
        </p:txBody>
      </p:sp>
      <p:sp>
        <p:nvSpPr>
          <p:cNvPr id="4" name="Slide Number Placeholder 3"/>
          <p:cNvSpPr>
            <a:spLocks noGrp="1"/>
          </p:cNvSpPr>
          <p:nvPr>
            <p:ph type="sldNum" sz="quarter" idx="11"/>
          </p:nvPr>
        </p:nvSpPr>
        <p:spPr/>
        <p:txBody>
          <a:bodyPr/>
          <a:lstStyle/>
          <a:p>
            <a:fld id="{D8AA2242-6CC3-F34C-A78D-933281B2D9DA}" type="slidenum">
              <a:rPr lang="en-US" altLang="en-US" smtClean="0"/>
              <a:pPr/>
              <a:t>20</a:t>
            </a:fld>
            <a:endParaRPr lang="en-US" altLang="en-US"/>
          </a:p>
        </p:txBody>
      </p:sp>
    </p:spTree>
    <p:extLst>
      <p:ext uri="{BB962C8B-B14F-4D97-AF65-F5344CB8AC3E}">
        <p14:creationId xmlns:p14="http://schemas.microsoft.com/office/powerpoint/2010/main" val="2740139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40000" y="1741145"/>
            <a:ext cx="8040995" cy="4554538"/>
          </a:xfrm>
        </p:spPr>
        <p:txBody>
          <a:bodyPr/>
          <a:lstStyle/>
          <a:p>
            <a:pPr marL="342900" indent="-342900">
              <a:lnSpc>
                <a:spcPct val="100000"/>
              </a:lnSpc>
              <a:buFont typeface="Arial" charset="0"/>
              <a:buChar char="•"/>
            </a:pPr>
            <a:r>
              <a:rPr lang="en-US" dirty="0" smtClean="0"/>
              <a:t>Some not sure of the format plot. </a:t>
            </a:r>
          </a:p>
          <a:p>
            <a:pPr marL="342900" indent="-342900">
              <a:lnSpc>
                <a:spcPct val="100000"/>
              </a:lnSpc>
              <a:buFont typeface="Arial" charset="0"/>
              <a:buChar char="•"/>
            </a:pPr>
            <a:r>
              <a:rPr lang="en-US" dirty="0" smtClean="0"/>
              <a:t>Some what external references to tongue movements</a:t>
            </a:r>
          </a:p>
          <a:p>
            <a:pPr marL="342900" indent="-342900">
              <a:lnSpc>
                <a:spcPct val="100000"/>
              </a:lnSpc>
              <a:buFont typeface="Arial" charset="0"/>
              <a:buChar char="•"/>
            </a:pPr>
            <a:r>
              <a:rPr lang="en-US" dirty="0" smtClean="0"/>
              <a:t>Some wanted recognition of phrases/sentences</a:t>
            </a:r>
          </a:p>
          <a:p>
            <a:pPr marL="342900" indent="-342900">
              <a:lnSpc>
                <a:spcPct val="100000"/>
              </a:lnSpc>
              <a:buFont typeface="Arial" charset="0"/>
              <a:buChar char="•"/>
            </a:pPr>
            <a:r>
              <a:rPr lang="en-US" dirty="0" smtClean="0"/>
              <a:t>Others thought the overall appearance could be improved</a:t>
            </a:r>
          </a:p>
          <a:p>
            <a:pPr marL="342900" indent="-342900">
              <a:lnSpc>
                <a:spcPct val="100000"/>
              </a:lnSpc>
              <a:buFont typeface="Arial" charset="0"/>
              <a:buChar char="•"/>
            </a:pPr>
            <a:r>
              <a:rPr lang="en-US" dirty="0" smtClean="0"/>
              <a:t>Voice recognition not accurate (subsequently improved)</a:t>
            </a:r>
            <a:endParaRPr lang="en-US" dirty="0"/>
          </a:p>
        </p:txBody>
      </p:sp>
      <p:sp>
        <p:nvSpPr>
          <p:cNvPr id="3" name="Title 2"/>
          <p:cNvSpPr>
            <a:spLocks noGrp="1"/>
          </p:cNvSpPr>
          <p:nvPr>
            <p:ph type="title"/>
          </p:nvPr>
        </p:nvSpPr>
        <p:spPr/>
        <p:txBody>
          <a:bodyPr/>
          <a:lstStyle/>
          <a:p>
            <a:r>
              <a:rPr lang="en-US" sz="3600" dirty="0" smtClean="0"/>
              <a:t>What could be improved ?</a:t>
            </a:r>
            <a:endParaRPr lang="en-US" sz="3600" dirty="0"/>
          </a:p>
        </p:txBody>
      </p:sp>
      <p:sp>
        <p:nvSpPr>
          <p:cNvPr id="4" name="Slide Number Placeholder 3"/>
          <p:cNvSpPr>
            <a:spLocks noGrp="1"/>
          </p:cNvSpPr>
          <p:nvPr>
            <p:ph type="sldNum" sz="quarter" idx="11"/>
          </p:nvPr>
        </p:nvSpPr>
        <p:spPr/>
        <p:txBody>
          <a:bodyPr/>
          <a:lstStyle/>
          <a:p>
            <a:fld id="{D8AA2242-6CC3-F34C-A78D-933281B2D9DA}" type="slidenum">
              <a:rPr lang="en-US" altLang="en-US" smtClean="0"/>
              <a:pPr/>
              <a:t>21</a:t>
            </a:fld>
            <a:endParaRPr lang="en-US" altLang="en-US"/>
          </a:p>
        </p:txBody>
      </p:sp>
    </p:spTree>
    <p:extLst>
      <p:ext uri="{BB962C8B-B14F-4D97-AF65-F5344CB8AC3E}">
        <p14:creationId xmlns:p14="http://schemas.microsoft.com/office/powerpoint/2010/main" val="6374730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04800" y="1747123"/>
            <a:ext cx="8468457" cy="4554538"/>
          </a:xfrm>
        </p:spPr>
        <p:txBody>
          <a:bodyPr/>
          <a:lstStyle/>
          <a:p>
            <a:pPr marL="342900" indent="-342900">
              <a:lnSpc>
                <a:spcPct val="100000"/>
              </a:lnSpc>
              <a:buFont typeface="Arial" charset="0"/>
              <a:buChar char="•"/>
            </a:pPr>
            <a:r>
              <a:rPr lang="en-US" dirty="0" smtClean="0"/>
              <a:t>Awareness of what tongue is doing</a:t>
            </a:r>
          </a:p>
          <a:p>
            <a:pPr marL="342900" indent="-342900">
              <a:lnSpc>
                <a:spcPct val="100000"/>
              </a:lnSpc>
              <a:buFont typeface="Arial" charset="0"/>
              <a:buChar char="•"/>
            </a:pPr>
            <a:r>
              <a:rPr lang="en-US" dirty="0" smtClean="0"/>
              <a:t>Need to improve (to sound native like), especially some diphthongs</a:t>
            </a:r>
          </a:p>
          <a:p>
            <a:pPr marL="342900" indent="-342900">
              <a:lnSpc>
                <a:spcPct val="100000"/>
              </a:lnSpc>
              <a:buFont typeface="Arial" charset="0"/>
              <a:buChar char="•"/>
            </a:pPr>
            <a:r>
              <a:rPr lang="en-US" dirty="0" smtClean="0"/>
              <a:t>I can improve</a:t>
            </a:r>
          </a:p>
          <a:p>
            <a:pPr marL="342900" indent="-342900">
              <a:lnSpc>
                <a:spcPct val="100000"/>
              </a:lnSpc>
              <a:buFont typeface="Arial" charset="0"/>
              <a:buChar char="•"/>
            </a:pPr>
            <a:r>
              <a:rPr lang="en-US" dirty="0" smtClean="0"/>
              <a:t>Pronunciation is clearly different between generations</a:t>
            </a:r>
          </a:p>
          <a:p>
            <a:pPr marL="342900" indent="-342900">
              <a:lnSpc>
                <a:spcPct val="100000"/>
              </a:lnSpc>
              <a:buFont typeface="Arial" charset="0"/>
              <a:buChar char="•"/>
            </a:pPr>
            <a:endParaRPr lang="en-US" sz="2000" dirty="0"/>
          </a:p>
        </p:txBody>
      </p:sp>
      <p:sp>
        <p:nvSpPr>
          <p:cNvPr id="3" name="Title 2"/>
          <p:cNvSpPr>
            <a:spLocks noGrp="1"/>
          </p:cNvSpPr>
          <p:nvPr>
            <p:ph type="title"/>
          </p:nvPr>
        </p:nvSpPr>
        <p:spPr/>
        <p:txBody>
          <a:bodyPr/>
          <a:lstStyle/>
          <a:p>
            <a:r>
              <a:rPr lang="en-US" sz="3200" dirty="0" smtClean="0"/>
              <a:t>What did the aid teach you ?</a:t>
            </a:r>
            <a:endParaRPr lang="en-US" sz="3200" dirty="0"/>
          </a:p>
        </p:txBody>
      </p:sp>
      <p:sp>
        <p:nvSpPr>
          <p:cNvPr id="4" name="Slide Number Placeholder 3"/>
          <p:cNvSpPr>
            <a:spLocks noGrp="1"/>
          </p:cNvSpPr>
          <p:nvPr>
            <p:ph type="sldNum" sz="quarter" idx="11"/>
          </p:nvPr>
        </p:nvSpPr>
        <p:spPr/>
        <p:txBody>
          <a:bodyPr/>
          <a:lstStyle/>
          <a:p>
            <a:fld id="{D8AA2242-6CC3-F34C-A78D-933281B2D9DA}" type="slidenum">
              <a:rPr lang="en-US" altLang="en-US" smtClean="0"/>
              <a:pPr/>
              <a:t>22</a:t>
            </a:fld>
            <a:endParaRPr lang="en-US" altLang="en-US"/>
          </a:p>
        </p:txBody>
      </p:sp>
    </p:spTree>
    <p:extLst>
      <p:ext uri="{BB962C8B-B14F-4D97-AF65-F5344CB8AC3E}">
        <p14:creationId xmlns:p14="http://schemas.microsoft.com/office/powerpoint/2010/main" val="6401593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F1FDF61E-0FF8-45C5-8F81-E461FE4E09F9}" type="datetimeFigureOut">
              <a:rPr lang="en-NZ" smtClean="0"/>
              <a:pPr>
                <a:defRPr/>
              </a:pPr>
              <a:t>21/07/2016</a:t>
            </a:fld>
            <a:endParaRPr lang="en-NZ"/>
          </a:p>
        </p:txBody>
      </p:sp>
      <p:sp>
        <p:nvSpPr>
          <p:cNvPr id="3" name="Slide Number Placeholder 2"/>
          <p:cNvSpPr>
            <a:spLocks noGrp="1"/>
          </p:cNvSpPr>
          <p:nvPr>
            <p:ph type="sldNum" sz="quarter" idx="12"/>
          </p:nvPr>
        </p:nvSpPr>
        <p:spPr/>
        <p:txBody>
          <a:bodyPr/>
          <a:lstStyle/>
          <a:p>
            <a:pPr>
              <a:defRPr/>
            </a:pPr>
            <a:fld id="{68EF1D99-FE86-42DB-9689-7D3D56C85348}" type="slidenum">
              <a:rPr lang="en-NZ" smtClean="0"/>
              <a:pPr>
                <a:defRPr/>
              </a:pPr>
              <a:t>23</a:t>
            </a:fld>
            <a:endParaRPr lang="en-NZ"/>
          </a:p>
        </p:txBody>
      </p:sp>
      <p:sp>
        <p:nvSpPr>
          <p:cNvPr id="4" name="Title 1"/>
          <p:cNvSpPr txBox="1">
            <a:spLocks/>
          </p:cNvSpPr>
          <p:nvPr/>
        </p:nvSpPr>
        <p:spPr>
          <a:xfrm>
            <a:off x="201882" y="973777"/>
            <a:ext cx="8280000" cy="720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AU" sz="2400" dirty="0" smtClean="0">
                <a:solidFill>
                  <a:srgbClr val="009AC7"/>
                </a:solidFill>
                <a:latin typeface="Verdana" charset="0"/>
                <a:ea typeface="Verdana" charset="0"/>
                <a:cs typeface="Verdana" charset="0"/>
              </a:rPr>
              <a:t>How </a:t>
            </a:r>
            <a:r>
              <a:rPr lang="en-AU" sz="2400" dirty="0">
                <a:solidFill>
                  <a:srgbClr val="009AC7"/>
                </a:solidFill>
                <a:latin typeface="Verdana" charset="0"/>
                <a:ea typeface="Verdana" charset="0"/>
                <a:cs typeface="Verdana" charset="0"/>
              </a:rPr>
              <a:t>effective was the visual feedback information the aid provided?</a:t>
            </a:r>
            <a:r>
              <a:rPr lang="mi-NZ" sz="2400" dirty="0">
                <a:latin typeface="Verdana" charset="0"/>
                <a:ea typeface="Verdana" charset="0"/>
                <a:cs typeface="Verdana" charset="0"/>
              </a:rPr>
              <a:t> </a:t>
            </a:r>
            <a:endParaRPr lang="mi-NZ" sz="2400" dirty="0" smtClean="0">
              <a:latin typeface="Verdana" charset="0"/>
              <a:ea typeface="Verdana" charset="0"/>
              <a:cs typeface="Verdana" charset="0"/>
            </a:endParaRPr>
          </a:p>
          <a:p>
            <a:endParaRPr lang="mi-NZ" altLang="en-US" sz="3200" dirty="0" smtClean="0">
              <a:latin typeface="Verdana" charset="0"/>
              <a:ea typeface="Verdana" charset="0"/>
              <a:cs typeface="Verdana" charset="0"/>
            </a:endParaRPr>
          </a:p>
          <a:p>
            <a:endParaRPr lang="mi-NZ" altLang="en-US" sz="4000" dirty="0" smtClean="0">
              <a:latin typeface="Verdana" charset="0"/>
              <a:ea typeface="Verdana" charset="0"/>
              <a:cs typeface="Verdana" charset="0"/>
            </a:endParaRPr>
          </a:p>
          <a:p>
            <a:endParaRPr lang="mi-NZ" altLang="en-US" sz="4000" dirty="0">
              <a:latin typeface="Verdana" charset="0"/>
              <a:ea typeface="Verdana" charset="0"/>
              <a:cs typeface="Verdana"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179930655"/>
              </p:ext>
            </p:extLst>
          </p:nvPr>
        </p:nvGraphicFramePr>
        <p:xfrm>
          <a:off x="684280" y="1753738"/>
          <a:ext cx="7315203" cy="1463040"/>
        </p:xfrm>
        <a:graphic>
          <a:graphicData uri="http://schemas.openxmlformats.org/drawingml/2006/table">
            <a:tbl>
              <a:tblPr firstRow="1" firstCol="1" bandRow="1" bandCol="1"/>
              <a:tblGrid>
                <a:gridCol w="1462869"/>
                <a:gridCol w="1462869"/>
                <a:gridCol w="1462869"/>
                <a:gridCol w="1462869"/>
                <a:gridCol w="1463727"/>
              </a:tblGrid>
              <a:tr h="567369">
                <a:tc>
                  <a:txBody>
                    <a:bodyPr/>
                    <a:lstStyle/>
                    <a:p>
                      <a:pPr algn="ctr">
                        <a:spcAft>
                          <a:spcPts val="0"/>
                        </a:spcAft>
                      </a:pPr>
                      <a:r>
                        <a:rPr lang="en-AU" sz="2400" dirty="0">
                          <a:effectLst/>
                          <a:latin typeface="Calibri" charset="0"/>
                          <a:ea typeface="Times New Roman" charset="0"/>
                          <a:cs typeface="Times New Roman" charset="0"/>
                        </a:rPr>
                        <a:t>Not at all 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Somewhat 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Quite 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Very 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567369">
                <a:tc>
                  <a:txBody>
                    <a:bodyPr/>
                    <a:lstStyle/>
                    <a:p>
                      <a:pPr algn="ctr">
                        <a:spcAft>
                          <a:spcPts val="0"/>
                        </a:spcAft>
                      </a:pPr>
                      <a:r>
                        <a:rPr lang="en-AU" sz="2400" dirty="0">
                          <a:effectLst/>
                          <a:latin typeface="Calibri" charset="0"/>
                          <a:ea typeface="Times New Roman" charset="0"/>
                          <a:cs typeface="Times New Roman" charset="0"/>
                        </a:rPr>
                        <a:t> </a:t>
                      </a:r>
                      <a:endParaRPr lang="mi-NZ" sz="2400" dirty="0">
                        <a:effectLst/>
                        <a:latin typeface="TimesM" charset="0"/>
                        <a:ea typeface="Times New Roman" charset="0"/>
                        <a:cs typeface="Times New Roman" charset="0"/>
                      </a:endParaRPr>
                    </a:p>
                    <a:p>
                      <a:pPr algn="ctr">
                        <a:spcAft>
                          <a:spcPts val="0"/>
                        </a:spcAft>
                      </a:pPr>
                      <a:r>
                        <a:rPr lang="en-AU" sz="2400" dirty="0">
                          <a:effectLst/>
                          <a:latin typeface="Calibri" charset="0"/>
                          <a:ea typeface="Times New Roman" charset="0"/>
                          <a:cs typeface="Times New Roman" charset="0"/>
                        </a:rPr>
                        <a:t> </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endParaRPr lang="en-AU" sz="2400" dirty="0" smtClean="0">
                        <a:effectLst/>
                        <a:latin typeface="Calibri" charset="0"/>
                        <a:ea typeface="Times New Roman" charset="0"/>
                        <a:cs typeface="Times New Roman" charset="0"/>
                      </a:endParaRPr>
                    </a:p>
                    <a:p>
                      <a:pPr algn="ctr">
                        <a:spcAft>
                          <a:spcPts val="0"/>
                        </a:spcAft>
                      </a:pPr>
                      <a:r>
                        <a:rPr lang="en-AU" sz="2400" dirty="0">
                          <a:effectLst/>
                          <a:latin typeface="Calibri" charset="0"/>
                          <a:ea typeface="Times New Roman" charset="0"/>
                          <a:cs typeface="Times New Roman" charset="0"/>
                        </a:rPr>
                        <a:t> </a:t>
                      </a:r>
                      <a:r>
                        <a:rPr lang="en-AU" sz="2400" dirty="0" smtClean="0">
                          <a:effectLst/>
                          <a:latin typeface="Calibri" charset="0"/>
                          <a:ea typeface="Times New Roman" charset="0"/>
                          <a:cs typeface="Times New Roman" charset="0"/>
                        </a:rPr>
                        <a:t>54%</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 </a:t>
                      </a:r>
                      <a:endParaRPr lang="en-AU" sz="2400" dirty="0" smtClean="0">
                        <a:effectLst/>
                        <a:latin typeface="Calibri" charset="0"/>
                        <a:ea typeface="Times New Roman" charset="0"/>
                        <a:cs typeface="Times New Roman" charset="0"/>
                      </a:endParaRPr>
                    </a:p>
                    <a:p>
                      <a:pPr algn="ctr">
                        <a:spcAft>
                          <a:spcPts val="0"/>
                        </a:spcAft>
                      </a:pPr>
                      <a:r>
                        <a:rPr lang="en-AU" sz="2400" dirty="0" smtClean="0">
                          <a:effectLst/>
                          <a:latin typeface="Calibri" charset="0"/>
                          <a:ea typeface="Times New Roman" charset="0"/>
                          <a:cs typeface="Times New Roman" charset="0"/>
                        </a:rPr>
                        <a:t>18%</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 </a:t>
                      </a:r>
                      <a:endParaRPr lang="en-AU" sz="2400" dirty="0" smtClean="0">
                        <a:effectLst/>
                        <a:latin typeface="Calibri" charset="0"/>
                        <a:ea typeface="Times New Roman" charset="0"/>
                        <a:cs typeface="Times New Roman" charset="0"/>
                      </a:endParaRPr>
                    </a:p>
                    <a:p>
                      <a:pPr algn="ctr">
                        <a:spcAft>
                          <a:spcPts val="0"/>
                        </a:spcAft>
                      </a:pPr>
                      <a:r>
                        <a:rPr lang="en-AU" sz="2400" dirty="0" smtClean="0">
                          <a:effectLst/>
                          <a:latin typeface="Calibri" charset="0"/>
                          <a:ea typeface="Times New Roman" charset="0"/>
                          <a:cs typeface="Times New Roman" charset="0"/>
                        </a:rPr>
                        <a:t>18%</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 </a:t>
                      </a:r>
                      <a:endParaRPr lang="en-AU" sz="2400" dirty="0" smtClean="0">
                        <a:effectLst/>
                        <a:latin typeface="Calibri" charset="0"/>
                        <a:ea typeface="Times New Roman" charset="0"/>
                        <a:cs typeface="Times New Roman" charset="0"/>
                      </a:endParaRPr>
                    </a:p>
                    <a:p>
                      <a:pPr algn="ctr">
                        <a:spcAft>
                          <a:spcPts val="0"/>
                        </a:spcAft>
                      </a:pPr>
                      <a:r>
                        <a:rPr lang="en-AU" sz="2400" dirty="0" smtClean="0">
                          <a:effectLst/>
                          <a:latin typeface="Calibri" charset="0"/>
                          <a:ea typeface="Times New Roman" charset="0"/>
                          <a:cs typeface="Times New Roman" charset="0"/>
                        </a:rPr>
                        <a:t>9%</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87144161"/>
              </p:ext>
            </p:extLst>
          </p:nvPr>
        </p:nvGraphicFramePr>
        <p:xfrm>
          <a:off x="660400" y="4179049"/>
          <a:ext cx="7315203" cy="1513718"/>
        </p:xfrm>
        <a:graphic>
          <a:graphicData uri="http://schemas.openxmlformats.org/drawingml/2006/table">
            <a:tbl>
              <a:tblPr firstRow="1" firstCol="1" bandRow="1" bandCol="1"/>
              <a:tblGrid>
                <a:gridCol w="1462869"/>
                <a:gridCol w="1462869"/>
                <a:gridCol w="1462869"/>
                <a:gridCol w="1462869"/>
                <a:gridCol w="1463727"/>
              </a:tblGrid>
              <a:tr h="782198">
                <a:tc>
                  <a:txBody>
                    <a:bodyPr/>
                    <a:lstStyle/>
                    <a:p>
                      <a:pPr algn="ctr">
                        <a:spcAft>
                          <a:spcPts val="0"/>
                        </a:spcAft>
                      </a:pPr>
                      <a:r>
                        <a:rPr lang="en-AU" sz="2400" dirty="0">
                          <a:effectLst/>
                          <a:latin typeface="Calibri" charset="0"/>
                          <a:ea typeface="Times New Roman" charset="0"/>
                          <a:cs typeface="Times New Roman" charset="0"/>
                        </a:rPr>
                        <a:t>Not at all 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Somewhat 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Quite 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Very effective</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517793">
                <a:tc>
                  <a:txBody>
                    <a:bodyPr/>
                    <a:lstStyle/>
                    <a:p>
                      <a:pPr algn="ctr">
                        <a:spcAft>
                          <a:spcPts val="0"/>
                        </a:spcAft>
                      </a:pPr>
                      <a:r>
                        <a:rPr lang="en-AU" sz="2400" dirty="0">
                          <a:effectLst/>
                          <a:latin typeface="Calibri" charset="0"/>
                          <a:ea typeface="Times New Roman" charset="0"/>
                          <a:cs typeface="Times New Roman" charset="0"/>
                        </a:rPr>
                        <a:t> </a:t>
                      </a:r>
                      <a:endParaRPr lang="mi-NZ" sz="2400" dirty="0">
                        <a:effectLst/>
                        <a:latin typeface="TimesM" charset="0"/>
                        <a:ea typeface="Times New Roman" charset="0"/>
                        <a:cs typeface="Times New Roman" charset="0"/>
                      </a:endParaRPr>
                    </a:p>
                    <a:p>
                      <a:pPr algn="ctr">
                        <a:spcAft>
                          <a:spcPts val="0"/>
                        </a:spcAft>
                      </a:pPr>
                      <a:r>
                        <a:rPr lang="en-AU" sz="2400" dirty="0">
                          <a:effectLst/>
                          <a:latin typeface="Calibri" charset="0"/>
                          <a:ea typeface="Times New Roman" charset="0"/>
                          <a:cs typeface="Times New Roman" charset="0"/>
                        </a:rPr>
                        <a:t> </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endParaRPr lang="en-AU" sz="2400" dirty="0" smtClean="0">
                        <a:effectLst/>
                        <a:latin typeface="Calibri" charset="0"/>
                        <a:ea typeface="Times New Roman" charset="0"/>
                        <a:cs typeface="Times New Roman" charset="0"/>
                      </a:endParaRPr>
                    </a:p>
                    <a:p>
                      <a:pPr algn="ctr">
                        <a:spcAft>
                          <a:spcPts val="0"/>
                        </a:spcAft>
                      </a:pPr>
                      <a:r>
                        <a:rPr lang="en-AU" sz="2400" dirty="0">
                          <a:effectLst/>
                          <a:latin typeface="Calibri" charset="0"/>
                          <a:ea typeface="Times New Roman" charset="0"/>
                          <a:cs typeface="Times New Roman" charset="0"/>
                        </a:rPr>
                        <a:t> </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 </a:t>
                      </a:r>
                      <a:endParaRPr lang="en-AU" sz="2400" dirty="0" smtClean="0">
                        <a:effectLst/>
                        <a:latin typeface="Calibri" charset="0"/>
                        <a:ea typeface="Times New Roman" charset="0"/>
                        <a:cs typeface="Times New Roman" charset="0"/>
                      </a:endParaRPr>
                    </a:p>
                    <a:p>
                      <a:pPr algn="ctr">
                        <a:spcAft>
                          <a:spcPts val="0"/>
                        </a:spcAft>
                      </a:pPr>
                      <a:r>
                        <a:rPr lang="en-AU" sz="2400" dirty="0" smtClean="0">
                          <a:effectLst/>
                          <a:latin typeface="Calibri" charset="0"/>
                          <a:ea typeface="Times New Roman" charset="0"/>
                          <a:cs typeface="Times New Roman" charset="0"/>
                        </a:rPr>
                        <a:t>36%</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 </a:t>
                      </a:r>
                      <a:endParaRPr lang="en-AU" sz="2400" dirty="0" smtClean="0">
                        <a:effectLst/>
                        <a:latin typeface="Calibri" charset="0"/>
                        <a:ea typeface="Times New Roman" charset="0"/>
                        <a:cs typeface="Times New Roman" charset="0"/>
                      </a:endParaRPr>
                    </a:p>
                    <a:p>
                      <a:pPr algn="ctr">
                        <a:spcAft>
                          <a:spcPts val="0"/>
                        </a:spcAft>
                      </a:pPr>
                      <a:r>
                        <a:rPr lang="en-AU" sz="2400" dirty="0" smtClean="0">
                          <a:effectLst/>
                          <a:latin typeface="Calibri" charset="0"/>
                          <a:ea typeface="Times New Roman" charset="0"/>
                          <a:cs typeface="Times New Roman" charset="0"/>
                        </a:rPr>
                        <a:t>54%</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spcAft>
                          <a:spcPts val="0"/>
                        </a:spcAft>
                      </a:pPr>
                      <a:r>
                        <a:rPr lang="en-AU" sz="2400" dirty="0">
                          <a:effectLst/>
                          <a:latin typeface="Calibri" charset="0"/>
                          <a:ea typeface="Times New Roman" charset="0"/>
                          <a:cs typeface="Times New Roman" charset="0"/>
                        </a:rPr>
                        <a:t> </a:t>
                      </a:r>
                      <a:endParaRPr lang="en-AU" sz="2400" dirty="0" smtClean="0">
                        <a:effectLst/>
                        <a:latin typeface="Calibri" charset="0"/>
                        <a:ea typeface="Times New Roman" charset="0"/>
                        <a:cs typeface="Times New Roman" charset="0"/>
                      </a:endParaRPr>
                    </a:p>
                    <a:p>
                      <a:pPr algn="ctr">
                        <a:spcAft>
                          <a:spcPts val="0"/>
                        </a:spcAft>
                      </a:pPr>
                      <a:r>
                        <a:rPr lang="en-AU" sz="2400" dirty="0" smtClean="0">
                          <a:effectLst/>
                          <a:latin typeface="Calibri" charset="0"/>
                          <a:ea typeface="Times New Roman" charset="0"/>
                          <a:cs typeface="Times New Roman" charset="0"/>
                        </a:rPr>
                        <a:t>9%</a:t>
                      </a:r>
                      <a:endParaRPr lang="mi-NZ" sz="2400" dirty="0">
                        <a:effectLst/>
                        <a:latin typeface="TimesM" charset="0"/>
                        <a:ea typeface="Times New Roman" charset="0"/>
                        <a:cs typeface="Times New Roman"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bl>
          </a:graphicData>
        </a:graphic>
      </p:graphicFrame>
      <p:sp>
        <p:nvSpPr>
          <p:cNvPr id="8" name="Rectangle 7"/>
          <p:cNvSpPr/>
          <p:nvPr/>
        </p:nvSpPr>
        <p:spPr>
          <a:xfrm>
            <a:off x="526040" y="3348052"/>
            <a:ext cx="8280000" cy="830997"/>
          </a:xfrm>
          <a:prstGeom prst="rect">
            <a:avLst/>
          </a:prstGeom>
        </p:spPr>
        <p:txBody>
          <a:bodyPr wrap="square">
            <a:spAutoFit/>
          </a:bodyPr>
          <a:lstStyle/>
          <a:p>
            <a:r>
              <a:rPr lang="en-AU" sz="2400" dirty="0">
                <a:solidFill>
                  <a:srgbClr val="009AC7"/>
                </a:solidFill>
              </a:rPr>
              <a:t>How effective was the aid at making you aware of your </a:t>
            </a:r>
            <a:r>
              <a:rPr lang="en-AU" sz="2400" dirty="0" smtClean="0">
                <a:solidFill>
                  <a:srgbClr val="009AC7"/>
                </a:solidFill>
              </a:rPr>
              <a:t>mouth  and tongue movements ?</a:t>
            </a:r>
            <a:endParaRPr lang="en-US" sz="2400" dirty="0">
              <a:solidFill>
                <a:srgbClr val="009AC7"/>
              </a:solidFill>
            </a:endParaRPr>
          </a:p>
        </p:txBody>
      </p:sp>
    </p:spTree>
    <p:extLst>
      <p:ext uri="{BB962C8B-B14F-4D97-AF65-F5344CB8AC3E}">
        <p14:creationId xmlns:p14="http://schemas.microsoft.com/office/powerpoint/2010/main" val="6529495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F1FDF61E-0FF8-45C5-8F81-E461FE4E09F9}" type="datetimeFigureOut">
              <a:rPr lang="en-NZ" smtClean="0"/>
              <a:pPr>
                <a:defRPr/>
              </a:pPr>
              <a:t>21/07/2016</a:t>
            </a:fld>
            <a:endParaRPr lang="en-NZ"/>
          </a:p>
        </p:txBody>
      </p:sp>
      <p:sp>
        <p:nvSpPr>
          <p:cNvPr id="3" name="Slide Number Placeholder 2"/>
          <p:cNvSpPr>
            <a:spLocks noGrp="1"/>
          </p:cNvSpPr>
          <p:nvPr>
            <p:ph type="sldNum" sz="quarter" idx="12"/>
          </p:nvPr>
        </p:nvSpPr>
        <p:spPr/>
        <p:txBody>
          <a:bodyPr/>
          <a:lstStyle/>
          <a:p>
            <a:pPr>
              <a:defRPr/>
            </a:pPr>
            <a:fld id="{68EF1D99-FE86-42DB-9689-7D3D56C85348}" type="slidenum">
              <a:rPr lang="en-NZ" smtClean="0"/>
              <a:pPr>
                <a:defRPr/>
              </a:pPr>
              <a:t>24</a:t>
            </a:fld>
            <a:endParaRPr lang="en-NZ"/>
          </a:p>
        </p:txBody>
      </p:sp>
      <p:pic>
        <p:nvPicPr>
          <p:cNvPr id="4" name="Picture 3"/>
          <p:cNvPicPr>
            <a:picLocks noChangeAspect="1"/>
          </p:cNvPicPr>
          <p:nvPr/>
        </p:nvPicPr>
        <p:blipFill>
          <a:blip r:embed="rId2"/>
          <a:stretch>
            <a:fillRect/>
          </a:stretch>
        </p:blipFill>
        <p:spPr>
          <a:xfrm>
            <a:off x="0" y="315773"/>
            <a:ext cx="9144000" cy="6250127"/>
          </a:xfrm>
          <a:prstGeom prst="rect">
            <a:avLst/>
          </a:prstGeom>
        </p:spPr>
      </p:pic>
    </p:spTree>
    <p:extLst>
      <p:ext uri="{BB962C8B-B14F-4D97-AF65-F5344CB8AC3E}">
        <p14:creationId xmlns:p14="http://schemas.microsoft.com/office/powerpoint/2010/main" val="15536259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600" dirty="0" smtClean="0"/>
              <a:t>1</a:t>
            </a:r>
            <a:r>
              <a:rPr lang="en-US" sz="3600" baseline="30000" dirty="0" smtClean="0"/>
              <a:t>st</a:t>
            </a:r>
            <a:r>
              <a:rPr lang="en-US" sz="3600" dirty="0" smtClean="0"/>
              <a:t> Trial Summary</a:t>
            </a:r>
            <a:endParaRPr lang="en-US" sz="3600" dirty="0"/>
          </a:p>
        </p:txBody>
      </p:sp>
      <p:sp>
        <p:nvSpPr>
          <p:cNvPr id="4" name="Slide Number Placeholder 3"/>
          <p:cNvSpPr>
            <a:spLocks noGrp="1"/>
          </p:cNvSpPr>
          <p:nvPr>
            <p:ph type="sldNum" sz="quarter" idx="11"/>
          </p:nvPr>
        </p:nvSpPr>
        <p:spPr/>
        <p:txBody>
          <a:bodyPr/>
          <a:lstStyle/>
          <a:p>
            <a:fld id="{D8AA2242-6CC3-F34C-A78D-933281B2D9DA}" type="slidenum">
              <a:rPr lang="en-US" altLang="en-US" smtClean="0"/>
              <a:pPr/>
              <a:t>25</a:t>
            </a:fld>
            <a:endParaRPr lang="en-US" altLang="en-US"/>
          </a:p>
        </p:txBody>
      </p:sp>
      <p:sp>
        <p:nvSpPr>
          <p:cNvPr id="6" name="Text Placeholder 1"/>
          <p:cNvSpPr>
            <a:spLocks noGrp="1"/>
          </p:cNvSpPr>
          <p:nvPr>
            <p:ph type="body" sz="quarter" idx="10"/>
          </p:nvPr>
        </p:nvSpPr>
        <p:spPr>
          <a:xfrm>
            <a:off x="599005" y="1741145"/>
            <a:ext cx="8040995" cy="4554538"/>
          </a:xfrm>
        </p:spPr>
        <p:txBody>
          <a:bodyPr/>
          <a:lstStyle/>
          <a:p>
            <a:pPr>
              <a:lnSpc>
                <a:spcPct val="100000"/>
              </a:lnSpc>
              <a:buFont typeface="Arial" charset="0"/>
              <a:buChar char="•"/>
            </a:pPr>
            <a:r>
              <a:rPr lang="en-US" dirty="0" smtClean="0"/>
              <a:t> Users generally positive about the aid</a:t>
            </a:r>
          </a:p>
          <a:p>
            <a:pPr>
              <a:lnSpc>
                <a:spcPct val="100000"/>
              </a:lnSpc>
              <a:buFont typeface="Arial" charset="0"/>
              <a:buChar char="•"/>
            </a:pPr>
            <a:r>
              <a:rPr lang="en-US" dirty="0"/>
              <a:t> </a:t>
            </a:r>
            <a:r>
              <a:rPr lang="en-US" dirty="0" smtClean="0"/>
              <a:t>Liked feedback on vowel production, often               wanted more info on tongue movements</a:t>
            </a:r>
          </a:p>
          <a:p>
            <a:pPr>
              <a:lnSpc>
                <a:spcPct val="100000"/>
              </a:lnSpc>
              <a:buFont typeface="Arial" charset="0"/>
              <a:buChar char="•"/>
            </a:pPr>
            <a:r>
              <a:rPr lang="en-US" dirty="0"/>
              <a:t> </a:t>
            </a:r>
            <a:r>
              <a:rPr lang="en-US" dirty="0" smtClean="0"/>
              <a:t>Liked being able to hear different speakers (generations and gender)</a:t>
            </a:r>
          </a:p>
          <a:p>
            <a:pPr>
              <a:lnSpc>
                <a:spcPct val="100000"/>
              </a:lnSpc>
              <a:buFont typeface="Arial" charset="0"/>
              <a:buChar char="•"/>
            </a:pPr>
            <a:r>
              <a:rPr lang="en-US" dirty="0"/>
              <a:t> </a:t>
            </a:r>
            <a:r>
              <a:rPr lang="en-US" dirty="0" smtClean="0"/>
              <a:t>Liked seeing lip movement</a:t>
            </a:r>
          </a:p>
          <a:p>
            <a:pPr>
              <a:lnSpc>
                <a:spcPct val="100000"/>
              </a:lnSpc>
              <a:buFont typeface="Arial" charset="0"/>
              <a:buChar char="•"/>
            </a:pPr>
            <a:r>
              <a:rPr lang="en-US" dirty="0"/>
              <a:t> </a:t>
            </a:r>
            <a:r>
              <a:rPr lang="en-US" dirty="0" smtClean="0"/>
              <a:t>Liked the concept of word recognition (although limited functionality during trial</a:t>
            </a:r>
          </a:p>
          <a:p>
            <a:pPr>
              <a:lnSpc>
                <a:spcPct val="100000"/>
              </a:lnSpc>
              <a:buFont typeface="Arial" charset="0"/>
              <a:buChar char="•"/>
            </a:pPr>
            <a:r>
              <a:rPr lang="en-US" dirty="0"/>
              <a:t> </a:t>
            </a:r>
            <a:r>
              <a:rPr lang="en-US" dirty="0" smtClean="0"/>
              <a:t>Feedback suggests that </a:t>
            </a:r>
            <a:r>
              <a:rPr lang="en-US" dirty="0"/>
              <a:t>voice recognition </a:t>
            </a:r>
            <a:r>
              <a:rPr lang="en-US" dirty="0" smtClean="0"/>
              <a:t>needs to be improved and </a:t>
            </a:r>
            <a:r>
              <a:rPr lang="en-US" dirty="0"/>
              <a:t>add a variety of voices for the vowel </a:t>
            </a:r>
            <a:r>
              <a:rPr lang="en-US" dirty="0" smtClean="0"/>
              <a:t>pronunciation. </a:t>
            </a:r>
            <a:endParaRPr lang="en-US" dirty="0"/>
          </a:p>
        </p:txBody>
      </p:sp>
    </p:spTree>
    <p:extLst>
      <p:ext uri="{BB962C8B-B14F-4D97-AF65-F5344CB8AC3E}">
        <p14:creationId xmlns:p14="http://schemas.microsoft.com/office/powerpoint/2010/main" val="13866542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11926" y="1789610"/>
            <a:ext cx="7928073" cy="4349933"/>
          </a:xfrm>
        </p:spPr>
        <p:txBody>
          <a:bodyPr/>
          <a:lstStyle/>
          <a:p>
            <a:pPr marL="342900" indent="-342900">
              <a:lnSpc>
                <a:spcPct val="150000"/>
              </a:lnSpc>
              <a:buFont typeface="Arial" charset="0"/>
              <a:buChar char="•"/>
            </a:pPr>
            <a:r>
              <a:rPr lang="en-US" dirty="0" smtClean="0"/>
              <a:t>Improved Voice Recognition</a:t>
            </a:r>
          </a:p>
          <a:p>
            <a:pPr marL="342900" indent="-342900">
              <a:lnSpc>
                <a:spcPct val="150000"/>
              </a:lnSpc>
              <a:buFont typeface="Arial" charset="0"/>
              <a:buChar char="•"/>
            </a:pPr>
            <a:r>
              <a:rPr lang="en-US" dirty="0" smtClean="0"/>
              <a:t>Improved Sizing and Display of Formant Plots</a:t>
            </a:r>
          </a:p>
          <a:p>
            <a:pPr marL="342900" indent="-342900">
              <a:lnSpc>
                <a:spcPct val="150000"/>
              </a:lnSpc>
              <a:buFont typeface="Arial" charset="0"/>
              <a:buChar char="•"/>
            </a:pPr>
            <a:r>
              <a:rPr lang="en-US" dirty="0" smtClean="0"/>
              <a:t>Added Video Player</a:t>
            </a:r>
            <a:endParaRPr lang="en-US" dirty="0"/>
          </a:p>
        </p:txBody>
      </p:sp>
      <p:sp>
        <p:nvSpPr>
          <p:cNvPr id="3" name="Title 2"/>
          <p:cNvSpPr>
            <a:spLocks noGrp="1"/>
          </p:cNvSpPr>
          <p:nvPr>
            <p:ph type="title"/>
          </p:nvPr>
        </p:nvSpPr>
        <p:spPr/>
        <p:txBody>
          <a:bodyPr/>
          <a:lstStyle/>
          <a:p>
            <a:r>
              <a:rPr lang="en-US" sz="3600" dirty="0" smtClean="0"/>
              <a:t>Recent improvements </a:t>
            </a:r>
            <a:endParaRPr lang="en-US" sz="3600" dirty="0"/>
          </a:p>
        </p:txBody>
      </p:sp>
      <p:sp>
        <p:nvSpPr>
          <p:cNvPr id="4" name="Slide Number Placeholder 3"/>
          <p:cNvSpPr>
            <a:spLocks noGrp="1"/>
          </p:cNvSpPr>
          <p:nvPr>
            <p:ph type="sldNum" sz="quarter" idx="11"/>
          </p:nvPr>
        </p:nvSpPr>
        <p:spPr/>
        <p:txBody>
          <a:bodyPr/>
          <a:lstStyle/>
          <a:p>
            <a:fld id="{D8AA2242-6CC3-F34C-A78D-933281B2D9DA}" type="slidenum">
              <a:rPr lang="en-US" altLang="en-US" smtClean="0"/>
              <a:pPr/>
              <a:t>26</a:t>
            </a:fld>
            <a:endParaRPr lang="en-US" altLang="en-US"/>
          </a:p>
        </p:txBody>
      </p:sp>
    </p:spTree>
    <p:extLst>
      <p:ext uri="{BB962C8B-B14F-4D97-AF65-F5344CB8AC3E}">
        <p14:creationId xmlns:p14="http://schemas.microsoft.com/office/powerpoint/2010/main" val="13489488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0016" y="1"/>
            <a:ext cx="8232380" cy="6858000"/>
          </a:xfrm>
        </p:spPr>
      </p:pic>
      <p:sp>
        <p:nvSpPr>
          <p:cNvPr id="4" name="Date Placeholder 3"/>
          <p:cNvSpPr>
            <a:spLocks noGrp="1"/>
          </p:cNvSpPr>
          <p:nvPr>
            <p:ph type="dt" sz="half" idx="10"/>
          </p:nvPr>
        </p:nvSpPr>
        <p:spPr/>
        <p:txBody>
          <a:bodyPr/>
          <a:lstStyle/>
          <a:p>
            <a:pPr>
              <a:defRPr/>
            </a:pPr>
            <a:fld id="{95162B08-391D-4646-88C7-E5505FE0083A}" type="datetimeFigureOut">
              <a:rPr lang="en-NZ" smtClean="0"/>
              <a:pPr>
                <a:defRPr/>
              </a:pPr>
              <a:t>21/07/2016</a:t>
            </a:fld>
            <a:endParaRPr lang="en-NZ"/>
          </a:p>
        </p:txBody>
      </p:sp>
      <p:sp>
        <p:nvSpPr>
          <p:cNvPr id="5" name="Slide Number Placeholder 4"/>
          <p:cNvSpPr>
            <a:spLocks noGrp="1"/>
          </p:cNvSpPr>
          <p:nvPr>
            <p:ph type="sldNum" sz="quarter" idx="12"/>
          </p:nvPr>
        </p:nvSpPr>
        <p:spPr/>
        <p:txBody>
          <a:bodyPr/>
          <a:lstStyle/>
          <a:p>
            <a:pPr>
              <a:defRPr/>
            </a:pPr>
            <a:fld id="{EC3A5DC7-534F-4E73-8F56-48F0C9F03B32}" type="slidenum">
              <a:rPr lang="en-NZ" smtClean="0"/>
              <a:pPr>
                <a:defRPr/>
              </a:pPr>
              <a:t>27</a:t>
            </a:fld>
            <a:endParaRPr lang="en-NZ"/>
          </a:p>
        </p:txBody>
      </p:sp>
    </p:spTree>
    <p:extLst>
      <p:ext uri="{BB962C8B-B14F-4D97-AF65-F5344CB8AC3E}">
        <p14:creationId xmlns:p14="http://schemas.microsoft.com/office/powerpoint/2010/main" val="20900380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p:nvPr>
        </p:nvSpPr>
        <p:spPr>
          <a:xfrm>
            <a:off x="607422" y="973777"/>
            <a:ext cx="8059783" cy="756062"/>
          </a:xfrm>
        </p:spPr>
        <p:txBody>
          <a:bodyPr/>
          <a:lstStyle/>
          <a:p>
            <a:pPr algn="l"/>
            <a:r>
              <a:rPr lang="en-US" altLang="en-US" sz="3600" dirty="0" smtClean="0">
                <a:solidFill>
                  <a:srgbClr val="009AC7"/>
                </a:solidFill>
                <a:latin typeface="Verdana" charset="0"/>
                <a:ea typeface="Verdana" charset="0"/>
                <a:cs typeface="Verdana" charset="0"/>
              </a:rPr>
              <a:t>Where to next ?</a:t>
            </a:r>
            <a:endParaRPr lang="en-US" altLang="en-US" sz="3600" dirty="0">
              <a:solidFill>
                <a:srgbClr val="009AC7"/>
              </a:solidFill>
              <a:latin typeface="Verdana" charset="0"/>
              <a:ea typeface="Verdana" charset="0"/>
              <a:cs typeface="Verdana" charset="0"/>
            </a:endParaRPr>
          </a:p>
        </p:txBody>
      </p:sp>
      <p:sp>
        <p:nvSpPr>
          <p:cNvPr id="16386" name="Rectangle 3"/>
          <p:cNvSpPr txBox="1">
            <a:spLocks noChangeArrowheads="1"/>
          </p:cNvSpPr>
          <p:nvPr/>
        </p:nvSpPr>
        <p:spPr bwMode="auto">
          <a:xfrm>
            <a:off x="528638" y="1858488"/>
            <a:ext cx="8280000"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514350" indent="-514350">
              <a:spcBef>
                <a:spcPct val="20000"/>
              </a:spcBef>
              <a:buClr>
                <a:schemeClr val="folHlink"/>
              </a:buClr>
              <a:buSzPct val="60000"/>
              <a:buFont typeface="Wingdings" charset="2"/>
              <a:buChar char="n"/>
              <a:defRPr sz="3200">
                <a:solidFill>
                  <a:schemeClr val="tx1"/>
                </a:solidFill>
                <a:latin typeface="Tahoma" charset="0"/>
                <a:ea typeface="ＭＳ Ｐゴシック" charset="-128"/>
                <a:cs typeface="Arial" charset="0"/>
              </a:defRPr>
            </a:lvl1pPr>
            <a:lvl2pPr marL="742950" indent="-285750">
              <a:spcBef>
                <a:spcPct val="20000"/>
              </a:spcBef>
              <a:buClr>
                <a:schemeClr val="hlink"/>
              </a:buClr>
              <a:buSzPct val="55000"/>
              <a:buFont typeface="Wingdings" charset="2"/>
              <a:buChar char="n"/>
              <a:defRPr sz="2800">
                <a:solidFill>
                  <a:schemeClr val="tx1"/>
                </a:solidFill>
                <a:latin typeface="Tahoma" charset="0"/>
                <a:ea typeface="Arial" charset="0"/>
                <a:cs typeface="Arial" charset="0"/>
              </a:defRPr>
            </a:lvl2pPr>
            <a:lvl3pPr marL="1143000" indent="-228600">
              <a:spcBef>
                <a:spcPct val="20000"/>
              </a:spcBef>
              <a:buClr>
                <a:schemeClr val="folHlink"/>
              </a:buClr>
              <a:buSzPct val="50000"/>
              <a:buFont typeface="Wingdings" charset="2"/>
              <a:buChar char="n"/>
              <a:defRPr sz="2400">
                <a:solidFill>
                  <a:schemeClr val="tx1"/>
                </a:solidFill>
                <a:latin typeface="Tahoma" charset="0"/>
                <a:ea typeface="Arial" charset="0"/>
                <a:cs typeface="Arial" charset="0"/>
              </a:defRPr>
            </a:lvl3pPr>
            <a:lvl4pPr marL="1600200" indent="-228600">
              <a:spcBef>
                <a:spcPct val="20000"/>
              </a:spcBef>
              <a:buClr>
                <a:schemeClr val="accent2"/>
              </a:buClr>
              <a:buSzPct val="55000"/>
              <a:buFont typeface="Wingdings" charset="2"/>
              <a:buChar char="n"/>
              <a:defRPr sz="2000">
                <a:solidFill>
                  <a:schemeClr val="tx1"/>
                </a:solidFill>
                <a:latin typeface="Tahoma" charset="0"/>
                <a:ea typeface="Arial" charset="0"/>
                <a:cs typeface="Arial" charset="0"/>
              </a:defRPr>
            </a:lvl4pPr>
            <a:lvl5pPr marL="2057400" indent="-228600">
              <a:spcBef>
                <a:spcPct val="20000"/>
              </a:spcBef>
              <a:buClr>
                <a:schemeClr val="accent1"/>
              </a:buClr>
              <a:buSzPct val="50000"/>
              <a:buFont typeface="Wingdings" charset="2"/>
              <a:buChar char="n"/>
              <a:defRPr sz="2000">
                <a:solidFill>
                  <a:schemeClr val="tx1"/>
                </a:solidFill>
                <a:latin typeface="Tahoma" charset="0"/>
                <a:ea typeface="Arial" charset="0"/>
                <a:cs typeface="Arial" charset="0"/>
              </a:defRPr>
            </a:lvl5pPr>
            <a:lvl6pPr marL="25146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6pPr>
            <a:lvl7pPr marL="29718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7pPr>
            <a:lvl8pPr marL="34290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8pPr>
            <a:lvl9pPr marL="38862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9pPr>
          </a:lstStyle>
          <a:p>
            <a:pPr>
              <a:buFont typeface="Arial" charset="0"/>
              <a:buChar char="•"/>
            </a:pPr>
            <a:r>
              <a:rPr lang="mi-NZ" altLang="en-US" sz="2800" dirty="0" smtClean="0">
                <a:latin typeface="Verdana" charset="0"/>
                <a:ea typeface="Verdana" charset="0"/>
                <a:cs typeface="Verdana" charset="0"/>
              </a:rPr>
              <a:t>During (New Zealand) main holiday break, fixed speech recognition, further developments, refinements</a:t>
            </a:r>
          </a:p>
          <a:p>
            <a:pPr>
              <a:buFont typeface="Arial" charset="0"/>
              <a:buChar char="•"/>
            </a:pPr>
            <a:r>
              <a:rPr lang="mi-NZ" altLang="en-US" sz="2800" dirty="0" smtClean="0">
                <a:latin typeface="Verdana" charset="0"/>
                <a:ea typeface="Verdana" charset="0"/>
                <a:cs typeface="Verdana" charset="0"/>
              </a:rPr>
              <a:t>New Version to be trialled in after Easter (2016)</a:t>
            </a:r>
          </a:p>
          <a:p>
            <a:pPr>
              <a:buFont typeface="Arial" charset="0"/>
              <a:buChar char="•"/>
            </a:pPr>
            <a:r>
              <a:rPr lang="mi-NZ" altLang="en-US" sz="2800" dirty="0" smtClean="0">
                <a:latin typeface="Verdana" charset="0"/>
                <a:ea typeface="Verdana" charset="0"/>
                <a:cs typeface="Verdana" charset="0"/>
              </a:rPr>
              <a:t>Further Analyses required on video data of participants using the tool.</a:t>
            </a:r>
          </a:p>
        </p:txBody>
      </p:sp>
    </p:spTree>
    <p:extLst>
      <p:ext uri="{BB962C8B-B14F-4D97-AF65-F5344CB8AC3E}">
        <p14:creationId xmlns:p14="http://schemas.microsoft.com/office/powerpoint/2010/main" val="4807305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0400" y="965427"/>
            <a:ext cx="7793037" cy="811121"/>
          </a:xfrm>
        </p:spPr>
        <p:txBody>
          <a:bodyPr/>
          <a:lstStyle/>
          <a:p>
            <a:pPr algn="l"/>
            <a:r>
              <a:rPr lang="en-US" sz="3600" dirty="0" smtClean="0">
                <a:solidFill>
                  <a:srgbClr val="009AC7"/>
                </a:solidFill>
                <a:latin typeface="Verdana" charset="0"/>
                <a:ea typeface="Verdana" charset="0"/>
                <a:cs typeface="Verdana" charset="0"/>
              </a:rPr>
              <a:t>Acknowledgments</a:t>
            </a:r>
            <a:endParaRPr lang="en-US" sz="3600" dirty="0">
              <a:solidFill>
                <a:srgbClr val="009AC7"/>
              </a:solidFill>
              <a:latin typeface="Verdana" charset="0"/>
              <a:ea typeface="Verdana" charset="0"/>
              <a:cs typeface="Verdana" charset="0"/>
            </a:endParaRPr>
          </a:p>
        </p:txBody>
      </p:sp>
      <p:sp>
        <p:nvSpPr>
          <p:cNvPr id="3" name="Date Placeholder 2"/>
          <p:cNvSpPr>
            <a:spLocks noGrp="1"/>
          </p:cNvSpPr>
          <p:nvPr>
            <p:ph type="dt" sz="half" idx="10"/>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A6FBEF3B-94E5-8148-81E6-4E6DA8A42058}" type="slidenum">
              <a:rPr lang="en-US" altLang="en-US" smtClean="0"/>
              <a:pPr>
                <a:defRPr/>
              </a:pPr>
              <a:t>29</a:t>
            </a:fld>
            <a:endParaRPr lang="en-US" altLang="en-US"/>
          </a:p>
        </p:txBody>
      </p:sp>
      <p:sp>
        <p:nvSpPr>
          <p:cNvPr id="5" name="Rectangle 3"/>
          <p:cNvSpPr txBox="1">
            <a:spLocks noChangeArrowheads="1"/>
          </p:cNvSpPr>
          <p:nvPr/>
        </p:nvSpPr>
        <p:spPr bwMode="auto">
          <a:xfrm>
            <a:off x="660400" y="1776548"/>
            <a:ext cx="8280000"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514350" indent="-514350">
              <a:spcBef>
                <a:spcPct val="20000"/>
              </a:spcBef>
              <a:buClr>
                <a:schemeClr val="folHlink"/>
              </a:buClr>
              <a:buSzPct val="60000"/>
              <a:buFont typeface="Wingdings" charset="2"/>
              <a:buChar char="n"/>
              <a:defRPr sz="3200">
                <a:solidFill>
                  <a:schemeClr val="tx1"/>
                </a:solidFill>
                <a:latin typeface="Tahoma" charset="0"/>
                <a:ea typeface="ＭＳ Ｐゴシック" charset="-128"/>
                <a:cs typeface="Arial" charset="0"/>
              </a:defRPr>
            </a:lvl1pPr>
            <a:lvl2pPr marL="742950" indent="-285750">
              <a:spcBef>
                <a:spcPct val="20000"/>
              </a:spcBef>
              <a:buClr>
                <a:schemeClr val="hlink"/>
              </a:buClr>
              <a:buSzPct val="55000"/>
              <a:buFont typeface="Wingdings" charset="2"/>
              <a:buChar char="n"/>
              <a:defRPr sz="2800">
                <a:solidFill>
                  <a:schemeClr val="tx1"/>
                </a:solidFill>
                <a:latin typeface="Tahoma" charset="0"/>
                <a:ea typeface="Arial" charset="0"/>
                <a:cs typeface="Arial" charset="0"/>
              </a:defRPr>
            </a:lvl2pPr>
            <a:lvl3pPr marL="1143000" indent="-228600">
              <a:spcBef>
                <a:spcPct val="20000"/>
              </a:spcBef>
              <a:buClr>
                <a:schemeClr val="folHlink"/>
              </a:buClr>
              <a:buSzPct val="50000"/>
              <a:buFont typeface="Wingdings" charset="2"/>
              <a:buChar char="n"/>
              <a:defRPr sz="2400">
                <a:solidFill>
                  <a:schemeClr val="tx1"/>
                </a:solidFill>
                <a:latin typeface="Tahoma" charset="0"/>
                <a:ea typeface="Arial" charset="0"/>
                <a:cs typeface="Arial" charset="0"/>
              </a:defRPr>
            </a:lvl3pPr>
            <a:lvl4pPr marL="1600200" indent="-228600">
              <a:spcBef>
                <a:spcPct val="20000"/>
              </a:spcBef>
              <a:buClr>
                <a:schemeClr val="accent2"/>
              </a:buClr>
              <a:buSzPct val="55000"/>
              <a:buFont typeface="Wingdings" charset="2"/>
              <a:buChar char="n"/>
              <a:defRPr sz="2000">
                <a:solidFill>
                  <a:schemeClr val="tx1"/>
                </a:solidFill>
                <a:latin typeface="Tahoma" charset="0"/>
                <a:ea typeface="Arial" charset="0"/>
                <a:cs typeface="Arial" charset="0"/>
              </a:defRPr>
            </a:lvl4pPr>
            <a:lvl5pPr marL="2057400" indent="-228600">
              <a:spcBef>
                <a:spcPct val="20000"/>
              </a:spcBef>
              <a:buClr>
                <a:schemeClr val="accent1"/>
              </a:buClr>
              <a:buSzPct val="50000"/>
              <a:buFont typeface="Wingdings" charset="2"/>
              <a:buChar char="n"/>
              <a:defRPr sz="2000">
                <a:solidFill>
                  <a:schemeClr val="tx1"/>
                </a:solidFill>
                <a:latin typeface="Tahoma" charset="0"/>
                <a:ea typeface="Arial" charset="0"/>
                <a:cs typeface="Arial" charset="0"/>
              </a:defRPr>
            </a:lvl5pPr>
            <a:lvl6pPr marL="25146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6pPr>
            <a:lvl7pPr marL="29718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7pPr>
            <a:lvl8pPr marL="34290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8pPr>
            <a:lvl9pPr marL="38862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9pPr>
          </a:lstStyle>
          <a:p>
            <a:pPr marL="0" indent="-385200">
              <a:spcBef>
                <a:spcPts val="0"/>
              </a:spcBef>
              <a:buFont typeface="Arial" charset="0"/>
              <a:buChar char="•"/>
            </a:pPr>
            <a:r>
              <a:rPr lang="en-US" sz="2400" dirty="0" smtClean="0">
                <a:latin typeface="Verdana" charset="0"/>
                <a:ea typeface="Verdana" charset="0"/>
                <a:cs typeface="Verdana" charset="0"/>
              </a:rPr>
              <a:t>University of Auckland Strategic Research     Initiatives Fund (SRIF) Grant, 2015-2016.</a:t>
            </a:r>
          </a:p>
          <a:p>
            <a:pPr marL="0" indent="-385200">
              <a:spcBef>
                <a:spcPts val="0"/>
              </a:spcBef>
              <a:buFont typeface="Arial" charset="0"/>
              <a:buChar char="•"/>
            </a:pPr>
            <a:endParaRPr lang="en-US" sz="2400" dirty="0">
              <a:latin typeface="Verdana" charset="0"/>
              <a:ea typeface="Verdana" charset="0"/>
              <a:cs typeface="Verdana" charset="0"/>
            </a:endParaRPr>
          </a:p>
          <a:p>
            <a:pPr marL="0" indent="-385200">
              <a:spcBef>
                <a:spcPts val="0"/>
              </a:spcBef>
              <a:buFont typeface="Arial" charset="0"/>
              <a:buChar char="•"/>
            </a:pPr>
            <a:r>
              <a:rPr lang="en-US" sz="2400" dirty="0" smtClean="0">
                <a:latin typeface="Verdana" charset="0"/>
                <a:ea typeface="Verdana" charset="0"/>
                <a:cs typeface="Verdana" charset="0"/>
              </a:rPr>
              <a:t>Research team and Participants</a:t>
            </a:r>
            <a:endParaRPr lang="en-US" sz="2400" dirty="0">
              <a:latin typeface="Verdana" charset="0"/>
              <a:ea typeface="Verdana" charset="0"/>
              <a:cs typeface="Verdana" charset="0"/>
            </a:endParaRPr>
          </a:p>
        </p:txBody>
      </p:sp>
    </p:spTree>
    <p:extLst>
      <p:ext uri="{BB962C8B-B14F-4D97-AF65-F5344CB8AC3E}">
        <p14:creationId xmlns:p14="http://schemas.microsoft.com/office/powerpoint/2010/main" val="1246318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457200" y="829809"/>
            <a:ext cx="8229600" cy="1143000"/>
          </a:xfrm>
        </p:spPr>
        <p:txBody>
          <a:bodyPr/>
          <a:lstStyle/>
          <a:p>
            <a:pPr algn="l"/>
            <a:r>
              <a:rPr lang="en-US" altLang="en-US" sz="3600" dirty="0">
                <a:solidFill>
                  <a:srgbClr val="009AC7"/>
                </a:solidFill>
                <a:latin typeface="Verdana" charset="0"/>
                <a:ea typeface="Verdana" charset="0"/>
                <a:cs typeface="Verdana" charset="0"/>
              </a:rPr>
              <a:t>Background</a:t>
            </a:r>
          </a:p>
        </p:txBody>
      </p:sp>
      <p:sp>
        <p:nvSpPr>
          <p:cNvPr id="20482" name="Content Placeholder 2"/>
          <p:cNvSpPr>
            <a:spLocks noGrp="1"/>
          </p:cNvSpPr>
          <p:nvPr>
            <p:ph idx="1"/>
          </p:nvPr>
        </p:nvSpPr>
        <p:spPr>
          <a:xfrm>
            <a:off x="457200" y="1854925"/>
            <a:ext cx="8229600" cy="4525963"/>
          </a:xfrm>
        </p:spPr>
        <p:txBody>
          <a:bodyPr/>
          <a:lstStyle/>
          <a:p>
            <a:r>
              <a:rPr lang="en-NZ" altLang="en-US" sz="2400" dirty="0">
                <a:latin typeface="Verdana" charset="0"/>
                <a:ea typeface="Verdana" charset="0"/>
                <a:cs typeface="Verdana" charset="0"/>
              </a:rPr>
              <a:t>By about 1860s Europeans outnumbered Māori</a:t>
            </a:r>
          </a:p>
          <a:p>
            <a:r>
              <a:rPr lang="en-NZ" altLang="en-US" sz="2400" dirty="0">
                <a:latin typeface="Verdana" charset="0"/>
                <a:ea typeface="Verdana" charset="0"/>
                <a:cs typeface="Verdana" charset="0"/>
              </a:rPr>
              <a:t>A distinct NZ English accent emerged around the early 1900s</a:t>
            </a:r>
          </a:p>
          <a:p>
            <a:r>
              <a:rPr lang="en-AU" altLang="en-US" sz="2400" dirty="0">
                <a:latin typeface="Verdana" charset="0"/>
                <a:ea typeface="Verdana" charset="0"/>
                <a:cs typeface="Verdana" charset="0"/>
              </a:rPr>
              <a:t>Māori has had increasing contact with NZE</a:t>
            </a:r>
          </a:p>
          <a:p>
            <a:pPr lvl="1"/>
            <a:r>
              <a:rPr lang="en-AU" altLang="en-US" sz="2400" dirty="0">
                <a:latin typeface="Verdana" charset="0"/>
                <a:ea typeface="Verdana" charset="0"/>
                <a:cs typeface="Verdana" charset="0"/>
              </a:rPr>
              <a:t>late 1700s: earliest contacts with English speakers</a:t>
            </a:r>
          </a:p>
          <a:p>
            <a:pPr lvl="1"/>
            <a:r>
              <a:rPr lang="en-AU" altLang="en-US" sz="2400" dirty="0">
                <a:latin typeface="Verdana" charset="0"/>
                <a:ea typeface="Verdana" charset="0"/>
                <a:cs typeface="Verdana" charset="0"/>
              </a:rPr>
              <a:t>1</a:t>
            </a:r>
            <a:r>
              <a:rPr lang="en-AU" altLang="en-US" sz="2400" baseline="30000" dirty="0">
                <a:latin typeface="Verdana" charset="0"/>
                <a:ea typeface="Verdana" charset="0"/>
                <a:cs typeface="Verdana" charset="0"/>
              </a:rPr>
              <a:t>st</a:t>
            </a:r>
            <a:r>
              <a:rPr lang="en-AU" altLang="en-US" sz="2400" dirty="0">
                <a:latin typeface="Verdana" charset="0"/>
                <a:ea typeface="Verdana" charset="0"/>
                <a:cs typeface="Verdana" charset="0"/>
              </a:rPr>
              <a:t> half 1800s: beginning of European settlement and missionary activity</a:t>
            </a:r>
          </a:p>
          <a:p>
            <a:pPr lvl="1"/>
            <a:r>
              <a:rPr lang="en-AU" altLang="en-US" sz="2400" dirty="0">
                <a:latin typeface="Verdana" charset="0"/>
                <a:ea typeface="Verdana" charset="0"/>
                <a:cs typeface="Verdana" charset="0"/>
              </a:rPr>
              <a:t>late 1800s: schooling in English widespread</a:t>
            </a:r>
          </a:p>
          <a:p>
            <a:pPr lvl="2"/>
            <a:r>
              <a:rPr lang="en-AU" altLang="en-US" dirty="0">
                <a:latin typeface="Verdana" charset="0"/>
                <a:ea typeface="Verdana" charset="0"/>
                <a:cs typeface="Verdana" charset="0"/>
              </a:rPr>
              <a:t>older Māori still monolingual</a:t>
            </a:r>
          </a:p>
          <a:p>
            <a:endParaRPr lang="en-NZ" altLang="en-US" sz="2800" dirty="0">
              <a:ea typeface="ＭＳ Ｐゴシック" charset="-128"/>
            </a:endParaRPr>
          </a:p>
        </p:txBody>
      </p:sp>
    </p:spTree>
    <p:extLst>
      <p:ext uri="{BB962C8B-B14F-4D97-AF65-F5344CB8AC3E}">
        <p14:creationId xmlns:p14="http://schemas.microsoft.com/office/powerpoint/2010/main" val="7949429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0400" y="965427"/>
            <a:ext cx="7793037" cy="811121"/>
          </a:xfrm>
        </p:spPr>
        <p:txBody>
          <a:bodyPr/>
          <a:lstStyle/>
          <a:p>
            <a:pPr algn="l"/>
            <a:r>
              <a:rPr lang="en-US" sz="3600" dirty="0" smtClean="0">
                <a:solidFill>
                  <a:srgbClr val="009AC7"/>
                </a:solidFill>
                <a:latin typeface="Verdana" charset="0"/>
                <a:ea typeface="Verdana" charset="0"/>
                <a:cs typeface="Verdana" charset="0"/>
              </a:rPr>
              <a:t>Reference</a:t>
            </a:r>
            <a:endParaRPr lang="en-US" sz="3600" dirty="0">
              <a:solidFill>
                <a:srgbClr val="009AC7"/>
              </a:solidFill>
              <a:latin typeface="Verdana" charset="0"/>
              <a:ea typeface="Verdana" charset="0"/>
              <a:cs typeface="Verdana" charset="0"/>
            </a:endParaRPr>
          </a:p>
        </p:txBody>
      </p:sp>
      <p:sp>
        <p:nvSpPr>
          <p:cNvPr id="3" name="Date Placeholder 2"/>
          <p:cNvSpPr>
            <a:spLocks noGrp="1"/>
          </p:cNvSpPr>
          <p:nvPr>
            <p:ph type="dt" sz="half" idx="10"/>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A6FBEF3B-94E5-8148-81E6-4E6DA8A42058}" type="slidenum">
              <a:rPr lang="en-US" altLang="en-US" smtClean="0"/>
              <a:pPr>
                <a:defRPr/>
              </a:pPr>
              <a:t>30</a:t>
            </a:fld>
            <a:endParaRPr lang="en-US" altLang="en-US"/>
          </a:p>
        </p:txBody>
      </p:sp>
      <p:sp>
        <p:nvSpPr>
          <p:cNvPr id="5" name="Rectangle 3"/>
          <p:cNvSpPr txBox="1">
            <a:spLocks noChangeArrowheads="1"/>
          </p:cNvSpPr>
          <p:nvPr/>
        </p:nvSpPr>
        <p:spPr bwMode="auto">
          <a:xfrm>
            <a:off x="660400" y="1776548"/>
            <a:ext cx="8280000" cy="43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514350" indent="-514350">
              <a:spcBef>
                <a:spcPct val="20000"/>
              </a:spcBef>
              <a:buClr>
                <a:schemeClr val="folHlink"/>
              </a:buClr>
              <a:buSzPct val="60000"/>
              <a:buFont typeface="Wingdings" charset="2"/>
              <a:buChar char="n"/>
              <a:defRPr sz="3200">
                <a:solidFill>
                  <a:schemeClr val="tx1"/>
                </a:solidFill>
                <a:latin typeface="Tahoma" charset="0"/>
                <a:ea typeface="ＭＳ Ｐゴシック" charset="-128"/>
                <a:cs typeface="Arial" charset="0"/>
              </a:defRPr>
            </a:lvl1pPr>
            <a:lvl2pPr marL="742950" indent="-285750">
              <a:spcBef>
                <a:spcPct val="20000"/>
              </a:spcBef>
              <a:buClr>
                <a:schemeClr val="hlink"/>
              </a:buClr>
              <a:buSzPct val="55000"/>
              <a:buFont typeface="Wingdings" charset="2"/>
              <a:buChar char="n"/>
              <a:defRPr sz="2800">
                <a:solidFill>
                  <a:schemeClr val="tx1"/>
                </a:solidFill>
                <a:latin typeface="Tahoma" charset="0"/>
                <a:ea typeface="Arial" charset="0"/>
                <a:cs typeface="Arial" charset="0"/>
              </a:defRPr>
            </a:lvl2pPr>
            <a:lvl3pPr marL="1143000" indent="-228600">
              <a:spcBef>
                <a:spcPct val="20000"/>
              </a:spcBef>
              <a:buClr>
                <a:schemeClr val="folHlink"/>
              </a:buClr>
              <a:buSzPct val="50000"/>
              <a:buFont typeface="Wingdings" charset="2"/>
              <a:buChar char="n"/>
              <a:defRPr sz="2400">
                <a:solidFill>
                  <a:schemeClr val="tx1"/>
                </a:solidFill>
                <a:latin typeface="Tahoma" charset="0"/>
                <a:ea typeface="Arial" charset="0"/>
                <a:cs typeface="Arial" charset="0"/>
              </a:defRPr>
            </a:lvl3pPr>
            <a:lvl4pPr marL="1600200" indent="-228600">
              <a:spcBef>
                <a:spcPct val="20000"/>
              </a:spcBef>
              <a:buClr>
                <a:schemeClr val="accent2"/>
              </a:buClr>
              <a:buSzPct val="55000"/>
              <a:buFont typeface="Wingdings" charset="2"/>
              <a:buChar char="n"/>
              <a:defRPr sz="2000">
                <a:solidFill>
                  <a:schemeClr val="tx1"/>
                </a:solidFill>
                <a:latin typeface="Tahoma" charset="0"/>
                <a:ea typeface="Arial" charset="0"/>
                <a:cs typeface="Arial" charset="0"/>
              </a:defRPr>
            </a:lvl4pPr>
            <a:lvl5pPr marL="2057400" indent="-228600">
              <a:spcBef>
                <a:spcPct val="20000"/>
              </a:spcBef>
              <a:buClr>
                <a:schemeClr val="accent1"/>
              </a:buClr>
              <a:buSzPct val="50000"/>
              <a:buFont typeface="Wingdings" charset="2"/>
              <a:buChar char="n"/>
              <a:defRPr sz="2000">
                <a:solidFill>
                  <a:schemeClr val="tx1"/>
                </a:solidFill>
                <a:latin typeface="Tahoma" charset="0"/>
                <a:ea typeface="Arial" charset="0"/>
                <a:cs typeface="Arial" charset="0"/>
              </a:defRPr>
            </a:lvl5pPr>
            <a:lvl6pPr marL="25146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6pPr>
            <a:lvl7pPr marL="29718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7pPr>
            <a:lvl8pPr marL="34290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8pPr>
            <a:lvl9pPr marL="3886200" indent="-228600" eaLnBrk="0" fontAlgn="base" hangingPunct="0">
              <a:spcBef>
                <a:spcPct val="20000"/>
              </a:spcBef>
              <a:spcAft>
                <a:spcPct val="0"/>
              </a:spcAft>
              <a:buClr>
                <a:schemeClr val="accent1"/>
              </a:buClr>
              <a:buSzPct val="50000"/>
              <a:buFont typeface="Wingdings" charset="2"/>
              <a:buChar char="n"/>
              <a:defRPr sz="2000">
                <a:solidFill>
                  <a:schemeClr val="tx1"/>
                </a:solidFill>
                <a:latin typeface="Tahoma" charset="0"/>
                <a:ea typeface="Arial" charset="0"/>
                <a:cs typeface="Arial" charset="0"/>
              </a:defRPr>
            </a:lvl9pPr>
          </a:lstStyle>
          <a:p>
            <a:pPr marL="0" indent="-385200">
              <a:spcBef>
                <a:spcPts val="0"/>
              </a:spcBef>
              <a:buNone/>
            </a:pPr>
            <a:r>
              <a:rPr lang="en-US" sz="2400" dirty="0" smtClean="0">
                <a:latin typeface="Verdana" charset="0"/>
                <a:ea typeface="Verdana" charset="0"/>
                <a:cs typeface="Verdana" charset="0"/>
              </a:rPr>
              <a:t>Watson</a:t>
            </a:r>
            <a:r>
              <a:rPr lang="en-US" sz="2400" dirty="0">
                <a:latin typeface="Verdana" charset="0"/>
                <a:ea typeface="Verdana" charset="0"/>
                <a:cs typeface="Verdana" charset="0"/>
              </a:rPr>
              <a:t>, C. I., Maclagan, M., King, J., Harlow, R., </a:t>
            </a:r>
            <a:r>
              <a:rPr lang="en-US" sz="2400" dirty="0" smtClean="0">
                <a:latin typeface="Verdana" charset="0"/>
                <a:ea typeface="Verdana" charset="0"/>
                <a:cs typeface="Verdana" charset="0"/>
              </a:rPr>
              <a:t>&amp;</a:t>
            </a:r>
          </a:p>
          <a:p>
            <a:pPr marL="0" indent="-385200">
              <a:spcBef>
                <a:spcPts val="0"/>
              </a:spcBef>
              <a:buNone/>
            </a:pPr>
            <a:r>
              <a:rPr lang="en-US" sz="2400" dirty="0">
                <a:latin typeface="Verdana" charset="0"/>
                <a:ea typeface="Verdana" charset="0"/>
                <a:cs typeface="Verdana" charset="0"/>
              </a:rPr>
              <a:t>	</a:t>
            </a:r>
            <a:r>
              <a:rPr lang="en-US" sz="2400" dirty="0" smtClean="0">
                <a:latin typeface="Verdana" charset="0"/>
                <a:ea typeface="Verdana" charset="0"/>
                <a:cs typeface="Verdana" charset="0"/>
              </a:rPr>
              <a:t>Keegan</a:t>
            </a:r>
            <a:r>
              <a:rPr lang="en-US" sz="2400" dirty="0">
                <a:latin typeface="Verdana" charset="0"/>
                <a:ea typeface="Verdana" charset="0"/>
                <a:cs typeface="Verdana" charset="0"/>
              </a:rPr>
              <a:t>, P. J. (2016). Sound change in Māori </a:t>
            </a:r>
            <a:endParaRPr lang="en-US" sz="2400" dirty="0" smtClean="0">
              <a:latin typeface="Verdana" charset="0"/>
              <a:ea typeface="Verdana" charset="0"/>
              <a:cs typeface="Verdana" charset="0"/>
            </a:endParaRPr>
          </a:p>
          <a:p>
            <a:pPr marL="0" indent="-385200">
              <a:spcBef>
                <a:spcPts val="0"/>
              </a:spcBef>
              <a:buNone/>
            </a:pPr>
            <a:r>
              <a:rPr lang="en-US" sz="2400" dirty="0">
                <a:latin typeface="Verdana" charset="0"/>
                <a:ea typeface="Verdana" charset="0"/>
                <a:cs typeface="Verdana" charset="0"/>
              </a:rPr>
              <a:t>	</a:t>
            </a:r>
            <a:r>
              <a:rPr lang="en-US" sz="2400" dirty="0" smtClean="0">
                <a:latin typeface="Verdana" charset="0"/>
                <a:ea typeface="Verdana" charset="0"/>
                <a:cs typeface="Verdana" charset="0"/>
              </a:rPr>
              <a:t>and </a:t>
            </a:r>
            <a:r>
              <a:rPr lang="en-US" sz="2400" dirty="0">
                <a:latin typeface="Verdana" charset="0"/>
                <a:ea typeface="Verdana" charset="0"/>
                <a:cs typeface="Verdana" charset="0"/>
              </a:rPr>
              <a:t>the Influence of New Zealand English</a:t>
            </a:r>
            <a:r>
              <a:rPr lang="en-US" sz="2400" dirty="0" smtClean="0">
                <a:latin typeface="Verdana" charset="0"/>
                <a:ea typeface="Verdana" charset="0"/>
                <a:cs typeface="Verdana" charset="0"/>
              </a:rPr>
              <a:t>.</a:t>
            </a:r>
          </a:p>
          <a:p>
            <a:pPr marL="0" indent="-385200">
              <a:spcBef>
                <a:spcPts val="0"/>
              </a:spcBef>
              <a:buNone/>
            </a:pPr>
            <a:r>
              <a:rPr lang="en-US" sz="2400" dirty="0">
                <a:latin typeface="Verdana" charset="0"/>
                <a:ea typeface="Verdana" charset="0"/>
                <a:cs typeface="Verdana" charset="0"/>
              </a:rPr>
              <a:t>	</a:t>
            </a:r>
            <a:r>
              <a:rPr lang="en-US" sz="2400" i="1" dirty="0" smtClean="0">
                <a:latin typeface="Verdana" charset="0"/>
                <a:ea typeface="Verdana" charset="0"/>
                <a:cs typeface="Verdana" charset="0"/>
              </a:rPr>
              <a:t>Journal </a:t>
            </a:r>
            <a:r>
              <a:rPr lang="en-US" sz="2400" i="1" dirty="0">
                <a:latin typeface="Verdana" charset="0"/>
                <a:ea typeface="Verdana" charset="0"/>
                <a:cs typeface="Verdana" charset="0"/>
              </a:rPr>
              <a:t>of the International </a:t>
            </a:r>
            <a:r>
              <a:rPr lang="en-US" sz="2400" i="1" dirty="0" smtClean="0">
                <a:latin typeface="Verdana" charset="0"/>
                <a:ea typeface="Verdana" charset="0"/>
                <a:cs typeface="Verdana" charset="0"/>
              </a:rPr>
              <a:t>Phonetics.</a:t>
            </a:r>
          </a:p>
          <a:p>
            <a:pPr marL="0" indent="-385200">
              <a:spcBef>
                <a:spcPts val="0"/>
              </a:spcBef>
              <a:buNone/>
            </a:pPr>
            <a:r>
              <a:rPr lang="en-US" sz="2400" i="1" dirty="0">
                <a:latin typeface="Verdana" charset="0"/>
                <a:ea typeface="Verdana" charset="0"/>
                <a:cs typeface="Verdana" charset="0"/>
              </a:rPr>
              <a:t>	</a:t>
            </a:r>
            <a:r>
              <a:rPr lang="en-US" sz="2400" i="1" dirty="0" smtClean="0">
                <a:latin typeface="Verdana" charset="0"/>
                <a:ea typeface="Verdana" charset="0"/>
                <a:cs typeface="Verdana" charset="0"/>
              </a:rPr>
              <a:t>Association</a:t>
            </a:r>
            <a:r>
              <a:rPr lang="en-US" sz="2400" dirty="0">
                <a:latin typeface="Verdana" charset="0"/>
                <a:ea typeface="Verdana" charset="0"/>
                <a:cs typeface="Verdana" charset="0"/>
              </a:rPr>
              <a:t>. </a:t>
            </a:r>
            <a:r>
              <a:rPr lang="en-US" sz="2400" dirty="0" smtClean="0">
                <a:latin typeface="Verdana" charset="0"/>
                <a:ea typeface="Verdana" charset="0"/>
                <a:cs typeface="Verdana" charset="0"/>
              </a:rPr>
              <a:t>doi:10.1017/S0025100316000025</a:t>
            </a:r>
            <a:endParaRPr lang="en-US" sz="2400" dirty="0">
              <a:latin typeface="Verdana" charset="0"/>
              <a:ea typeface="Verdana" charset="0"/>
              <a:cs typeface="Verdana" charset="0"/>
            </a:endParaRPr>
          </a:p>
        </p:txBody>
      </p:sp>
    </p:spTree>
    <p:extLst>
      <p:ext uri="{BB962C8B-B14F-4D97-AF65-F5344CB8AC3E}">
        <p14:creationId xmlns:p14="http://schemas.microsoft.com/office/powerpoint/2010/main" val="20702246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505" name="Rectangle 2"/>
          <p:cNvSpPr>
            <a:spLocks noGrp="1"/>
          </p:cNvSpPr>
          <p:nvPr>
            <p:ph type="title"/>
          </p:nvPr>
        </p:nvSpPr>
        <p:spPr>
          <a:xfrm>
            <a:off x="509452" y="823278"/>
            <a:ext cx="8229600" cy="731202"/>
          </a:xfrm>
        </p:spPr>
        <p:txBody>
          <a:bodyPr/>
          <a:lstStyle/>
          <a:p>
            <a:pPr algn="l"/>
            <a:r>
              <a:rPr lang="en-US" altLang="en-US" sz="3600" dirty="0">
                <a:solidFill>
                  <a:srgbClr val="009AC7"/>
                </a:solidFill>
                <a:latin typeface="Verdana" charset="0"/>
                <a:ea typeface="Verdana" charset="0"/>
                <a:cs typeface="Verdana" charset="0"/>
              </a:rPr>
              <a:t>Background</a:t>
            </a:r>
            <a:endParaRPr lang="en-GB" altLang="en-US" sz="3600" dirty="0">
              <a:solidFill>
                <a:srgbClr val="009AC7"/>
              </a:solidFill>
              <a:latin typeface="Verdana" charset="0"/>
              <a:ea typeface="Verdana" charset="0"/>
              <a:cs typeface="Verdana" charset="0"/>
            </a:endParaRPr>
          </a:p>
        </p:txBody>
      </p:sp>
      <p:sp>
        <p:nvSpPr>
          <p:cNvPr id="21506" name="Rectangle 3"/>
          <p:cNvSpPr>
            <a:spLocks noGrp="1"/>
          </p:cNvSpPr>
          <p:nvPr>
            <p:ph type="body" idx="1"/>
          </p:nvPr>
        </p:nvSpPr>
        <p:spPr>
          <a:xfrm>
            <a:off x="613954" y="1601788"/>
            <a:ext cx="8027126" cy="4525962"/>
          </a:xfrm>
        </p:spPr>
        <p:txBody>
          <a:bodyPr/>
          <a:lstStyle/>
          <a:p>
            <a:pPr marL="342900" lvl="1" indent="-342900">
              <a:buFont typeface="Arial" charset="0"/>
              <a:buChar char="•"/>
            </a:pPr>
            <a:r>
              <a:rPr lang="en-AU" altLang="en-US" sz="2400" dirty="0">
                <a:latin typeface="Verdana" charset="0"/>
                <a:ea typeface="Verdana" charset="0"/>
                <a:cs typeface="Verdana" charset="0"/>
              </a:rPr>
              <a:t>1</a:t>
            </a:r>
            <a:r>
              <a:rPr lang="en-AU" altLang="en-US" sz="2400" baseline="30000" dirty="0">
                <a:latin typeface="Verdana" charset="0"/>
                <a:ea typeface="Verdana" charset="0"/>
                <a:cs typeface="Verdana" charset="0"/>
              </a:rPr>
              <a:t>st</a:t>
            </a:r>
            <a:r>
              <a:rPr lang="en-AU" altLang="en-US" sz="2400" dirty="0">
                <a:latin typeface="Verdana" charset="0"/>
                <a:ea typeface="Verdana" charset="0"/>
                <a:cs typeface="Verdana" charset="0"/>
              </a:rPr>
              <a:t> half 20</a:t>
            </a:r>
            <a:r>
              <a:rPr lang="en-AU" altLang="en-US" sz="2400" baseline="30000" dirty="0">
                <a:latin typeface="Verdana" charset="0"/>
                <a:ea typeface="Verdana" charset="0"/>
                <a:cs typeface="Verdana" charset="0"/>
              </a:rPr>
              <a:t>th</a:t>
            </a:r>
            <a:r>
              <a:rPr lang="en-AU" altLang="en-US" sz="2400" dirty="0">
                <a:latin typeface="Verdana" charset="0"/>
                <a:ea typeface="Verdana" charset="0"/>
                <a:cs typeface="Verdana" charset="0"/>
              </a:rPr>
              <a:t> C: Māori population bilingual</a:t>
            </a:r>
          </a:p>
          <a:p>
            <a:pPr marL="342900" lvl="2" indent="-342900">
              <a:buFont typeface="Arial" charset="0"/>
              <a:buChar char="•"/>
            </a:pPr>
            <a:r>
              <a:rPr lang="en-AU" altLang="en-US" dirty="0">
                <a:latin typeface="Verdana" charset="0"/>
                <a:ea typeface="Verdana" charset="0"/>
                <a:cs typeface="Verdana" charset="0"/>
              </a:rPr>
              <a:t>1920s: decline of Māori use in rural areas</a:t>
            </a:r>
          </a:p>
          <a:p>
            <a:pPr marL="342900" lvl="1" indent="-342900">
              <a:buFont typeface="Arial" charset="0"/>
              <a:buChar char="•"/>
            </a:pPr>
            <a:r>
              <a:rPr lang="en-AU" altLang="en-US" sz="2400" dirty="0">
                <a:latin typeface="Verdana" charset="0"/>
                <a:ea typeface="Verdana" charset="0"/>
                <a:cs typeface="Verdana" charset="0"/>
              </a:rPr>
              <a:t>1950s-1980s: massive shift to </a:t>
            </a:r>
            <a:r>
              <a:rPr lang="en-AU" altLang="en-US" sz="2400" dirty="0" smtClean="0">
                <a:latin typeface="Verdana" charset="0"/>
                <a:ea typeface="Verdana" charset="0"/>
                <a:cs typeface="Verdana" charset="0"/>
              </a:rPr>
              <a:t>English, urbanization</a:t>
            </a:r>
            <a:endParaRPr lang="en-AU" altLang="en-US" sz="2400" dirty="0">
              <a:latin typeface="Verdana" charset="0"/>
              <a:ea typeface="Verdana" charset="0"/>
              <a:cs typeface="Verdana" charset="0"/>
            </a:endParaRPr>
          </a:p>
          <a:p>
            <a:pPr marL="342900" lvl="2" indent="-342900">
              <a:buFont typeface="Arial" charset="0"/>
              <a:buChar char="•"/>
            </a:pPr>
            <a:r>
              <a:rPr lang="en-AU" altLang="en-US" dirty="0" smtClean="0">
                <a:latin typeface="Verdana" charset="0"/>
                <a:ea typeface="Verdana" charset="0"/>
                <a:cs typeface="Verdana" charset="0"/>
              </a:rPr>
              <a:t>Younger </a:t>
            </a:r>
            <a:r>
              <a:rPr lang="en-AU" altLang="en-US" dirty="0">
                <a:latin typeface="Verdana" charset="0"/>
                <a:ea typeface="Verdana" charset="0"/>
                <a:cs typeface="Verdana" charset="0"/>
              </a:rPr>
              <a:t>Māori mostly monolingual in </a:t>
            </a:r>
            <a:r>
              <a:rPr lang="en-AU" altLang="en-US" dirty="0" smtClean="0">
                <a:latin typeface="Verdana" charset="0"/>
                <a:ea typeface="Verdana" charset="0"/>
                <a:cs typeface="Verdana" charset="0"/>
              </a:rPr>
              <a:t>English</a:t>
            </a:r>
          </a:p>
          <a:p>
            <a:pPr marL="342900" lvl="2" indent="-342900">
              <a:buFont typeface="Arial" charset="0"/>
              <a:buChar char="•"/>
            </a:pPr>
            <a:r>
              <a:rPr lang="en-AU" altLang="en-US" b="1" dirty="0" smtClean="0">
                <a:latin typeface="Verdana" charset="0"/>
                <a:ea typeface="Verdana" charset="0"/>
                <a:cs typeface="Verdana" charset="0"/>
              </a:rPr>
              <a:t>Break </a:t>
            </a:r>
            <a:r>
              <a:rPr lang="en-AU" altLang="en-US" b="1" dirty="0">
                <a:latin typeface="Verdana" charset="0"/>
                <a:ea typeface="Verdana" charset="0"/>
                <a:cs typeface="Verdana" charset="0"/>
              </a:rPr>
              <a:t>in intergenerational </a:t>
            </a:r>
            <a:r>
              <a:rPr lang="en-AU" altLang="en-US" b="1" dirty="0" smtClean="0">
                <a:latin typeface="Verdana" charset="0"/>
                <a:ea typeface="Verdana" charset="0"/>
                <a:cs typeface="Verdana" charset="0"/>
              </a:rPr>
              <a:t>transmission</a:t>
            </a:r>
            <a:endParaRPr lang="en-AU" altLang="en-US" dirty="0">
              <a:latin typeface="Verdana" charset="0"/>
              <a:ea typeface="Verdana" charset="0"/>
              <a:cs typeface="Verdana" charset="0"/>
            </a:endParaRPr>
          </a:p>
          <a:p>
            <a:pPr marL="342900" lvl="2" indent="-342900">
              <a:buFont typeface="Arial" charset="0"/>
              <a:buChar char="•"/>
            </a:pPr>
            <a:r>
              <a:rPr lang="en-AU" altLang="en-US" dirty="0">
                <a:latin typeface="Verdana" charset="0"/>
                <a:ea typeface="Verdana" charset="0"/>
                <a:cs typeface="Verdana" charset="0"/>
              </a:rPr>
              <a:t>Māori language threatened</a:t>
            </a:r>
          </a:p>
          <a:p>
            <a:pPr marL="342900" lvl="1" indent="-342900">
              <a:buFont typeface="Arial" charset="0"/>
              <a:buChar char="•"/>
            </a:pPr>
            <a:r>
              <a:rPr lang="en-AU" altLang="en-US" sz="2400" dirty="0">
                <a:latin typeface="Verdana" charset="0"/>
                <a:ea typeface="Verdana" charset="0"/>
                <a:cs typeface="Verdana" charset="0"/>
              </a:rPr>
              <a:t>1980s - : language revitalisation </a:t>
            </a:r>
          </a:p>
          <a:p>
            <a:pPr marL="342900" lvl="1" indent="-342900">
              <a:buFont typeface="Arial" charset="0"/>
              <a:buChar char="•"/>
            </a:pPr>
            <a:r>
              <a:rPr lang="en-AU" altLang="en-US" sz="2400" dirty="0" smtClean="0">
                <a:latin typeface="Verdana" charset="0"/>
                <a:ea typeface="Verdana" charset="0"/>
                <a:cs typeface="Verdana" charset="0"/>
              </a:rPr>
              <a:t>Many </a:t>
            </a:r>
            <a:r>
              <a:rPr lang="en-AU" altLang="en-US" sz="2400" dirty="0">
                <a:latin typeface="Verdana" charset="0"/>
                <a:ea typeface="Verdana" charset="0"/>
                <a:cs typeface="Verdana" charset="0"/>
              </a:rPr>
              <a:t>younger L2 speakers of Māori</a:t>
            </a:r>
          </a:p>
          <a:p>
            <a:pPr marL="342900" lvl="2" indent="-342900">
              <a:buFont typeface="Arial" charset="0"/>
              <a:buChar char="•"/>
            </a:pPr>
            <a:r>
              <a:rPr lang="en-AU" altLang="en-US" dirty="0">
                <a:latin typeface="Verdana" charset="0"/>
                <a:ea typeface="Verdana" charset="0"/>
                <a:cs typeface="Verdana" charset="0"/>
              </a:rPr>
              <a:t>All speakers bilingual, English typically spoken outside school</a:t>
            </a:r>
          </a:p>
        </p:txBody>
      </p:sp>
    </p:spTree>
    <p:extLst>
      <p:ext uri="{BB962C8B-B14F-4D97-AF65-F5344CB8AC3E}">
        <p14:creationId xmlns:p14="http://schemas.microsoft.com/office/powerpoint/2010/main" val="1110762417"/>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p:cNvSpPr>
          <p:nvPr>
            <p:ph type="title"/>
          </p:nvPr>
        </p:nvSpPr>
        <p:spPr>
          <a:xfrm>
            <a:off x="385354" y="851626"/>
            <a:ext cx="8229600" cy="846545"/>
          </a:xfrm>
        </p:spPr>
        <p:txBody>
          <a:bodyPr/>
          <a:lstStyle/>
          <a:p>
            <a:pPr algn="l"/>
            <a:r>
              <a:rPr lang="en-US" altLang="en-US" sz="3600" dirty="0">
                <a:solidFill>
                  <a:srgbClr val="009AC7"/>
                </a:solidFill>
                <a:latin typeface="Verdana" charset="0"/>
                <a:ea typeface="Verdana" charset="0"/>
                <a:cs typeface="Verdana" charset="0"/>
              </a:rPr>
              <a:t>Māori Phonology</a:t>
            </a:r>
            <a:r>
              <a:rPr lang="en-US" altLang="en-US" dirty="0">
                <a:latin typeface="Times" charset="0"/>
                <a:ea typeface="ＭＳ Ｐゴシック" charset="-128"/>
              </a:rPr>
              <a:t> </a:t>
            </a:r>
            <a:endParaRPr lang="en-GB" altLang="en-US" dirty="0">
              <a:latin typeface="Times" charset="0"/>
              <a:ea typeface="ＭＳ Ｐゴシック" charset="-128"/>
            </a:endParaRPr>
          </a:p>
        </p:txBody>
      </p:sp>
      <p:sp>
        <p:nvSpPr>
          <p:cNvPr id="8195" name="Rectangle 3"/>
          <p:cNvSpPr>
            <a:spLocks noGrp="1"/>
          </p:cNvSpPr>
          <p:nvPr>
            <p:ph type="body" idx="1"/>
          </p:nvPr>
        </p:nvSpPr>
        <p:spPr>
          <a:xfrm>
            <a:off x="385354" y="1994626"/>
            <a:ext cx="8229600" cy="4525963"/>
          </a:xfrm>
        </p:spPr>
        <p:txBody>
          <a:bodyPr/>
          <a:lstStyle/>
          <a:p>
            <a:pPr>
              <a:buFont typeface="Arial" charset="0"/>
              <a:buChar char="•"/>
            </a:pPr>
            <a:r>
              <a:rPr lang="en-US" altLang="en-US" sz="2400" dirty="0">
                <a:latin typeface="Verdana" charset="0"/>
                <a:ea typeface="Verdana" charset="0"/>
                <a:cs typeface="Verdana" charset="0"/>
              </a:rPr>
              <a:t>10 monophthongs, 5 long short pairs:</a:t>
            </a:r>
          </a:p>
          <a:p>
            <a:pPr marL="0" indent="0" algn="ctr">
              <a:buNone/>
            </a:pPr>
            <a:r>
              <a:rPr lang="en-US" altLang="en-US" sz="2400" dirty="0">
                <a:latin typeface="Verdana" charset="0"/>
                <a:ea typeface="Verdana" charset="0"/>
                <a:cs typeface="Verdana" charset="0"/>
              </a:rPr>
              <a:t>/</a:t>
            </a:r>
            <a:r>
              <a:rPr lang="en-US" altLang="en-US" sz="2400" dirty="0" err="1">
                <a:latin typeface="Verdana" charset="0"/>
                <a:ea typeface="Verdana" charset="0"/>
                <a:cs typeface="Verdana" charset="0"/>
              </a:rPr>
              <a:t>i</a:t>
            </a:r>
            <a:r>
              <a:rPr lang="en-US" altLang="en-US" sz="2400" dirty="0">
                <a:latin typeface="Verdana" charset="0"/>
                <a:ea typeface="Verdana" charset="0"/>
                <a:cs typeface="Verdana" charset="0"/>
              </a:rPr>
              <a:t>:  e:  a:  o:  u:/</a:t>
            </a:r>
          </a:p>
          <a:p>
            <a:pPr marL="0" indent="0" algn="ctr">
              <a:buNone/>
            </a:pPr>
            <a:r>
              <a:rPr lang="en-US" altLang="en-US" sz="2400" dirty="0">
                <a:latin typeface="Verdana" charset="0"/>
                <a:ea typeface="Verdana" charset="0"/>
                <a:cs typeface="Verdana" charset="0"/>
              </a:rPr>
              <a:t>/</a:t>
            </a:r>
            <a:r>
              <a:rPr lang="en-US" altLang="en-US" sz="2400" dirty="0" err="1">
                <a:latin typeface="Verdana" charset="0"/>
                <a:ea typeface="Verdana" charset="0"/>
                <a:cs typeface="Verdana" charset="0"/>
              </a:rPr>
              <a:t>i</a:t>
            </a:r>
            <a:r>
              <a:rPr lang="en-US" altLang="en-US" sz="2400" dirty="0">
                <a:latin typeface="Verdana" charset="0"/>
                <a:ea typeface="Verdana" charset="0"/>
                <a:cs typeface="Verdana" charset="0"/>
              </a:rPr>
              <a:t>  e  a  o  u/</a:t>
            </a:r>
          </a:p>
          <a:p>
            <a:r>
              <a:rPr lang="en-US" altLang="en-US" sz="2400" dirty="0">
                <a:latin typeface="Verdana" charset="0"/>
                <a:ea typeface="Verdana" charset="0"/>
                <a:cs typeface="Verdana" charset="0"/>
              </a:rPr>
              <a:t>10 consonants:</a:t>
            </a:r>
          </a:p>
          <a:p>
            <a:pPr marL="0" indent="0">
              <a:buNone/>
            </a:pPr>
            <a:r>
              <a:rPr lang="en-US" altLang="en-US" sz="2400" dirty="0">
                <a:latin typeface="Verdana" charset="0"/>
                <a:ea typeface="Verdana" charset="0"/>
                <a:cs typeface="Verdana" charset="0"/>
              </a:rPr>
              <a:t>		/p, t, k, m, n, </a:t>
            </a:r>
            <a:r>
              <a:rPr lang="en-US" altLang="en-US" sz="2400" dirty="0" err="1">
                <a:latin typeface="Verdana" charset="0"/>
                <a:ea typeface="Verdana" charset="0"/>
                <a:cs typeface="Verdana" charset="0"/>
              </a:rPr>
              <a:t>ŋ</a:t>
            </a:r>
            <a:r>
              <a:rPr lang="en-US" altLang="en-US" sz="2400" dirty="0">
                <a:latin typeface="Verdana" charset="0"/>
                <a:ea typeface="Verdana" charset="0"/>
                <a:cs typeface="Verdana" charset="0"/>
              </a:rPr>
              <a:t>, f, h, r, w/</a:t>
            </a:r>
          </a:p>
          <a:p>
            <a:r>
              <a:rPr lang="en-US" altLang="en-US" sz="2400" dirty="0">
                <a:latin typeface="Verdana" charset="0"/>
                <a:ea typeface="Verdana" charset="0"/>
                <a:cs typeface="Verdana" charset="0"/>
              </a:rPr>
              <a:t>Diphthongs: at least within morphemes, all sequences of a lower and higher vowel, </a:t>
            </a:r>
            <a:r>
              <a:rPr lang="en-US" altLang="en-US" sz="2400" dirty="0" smtClean="0">
                <a:latin typeface="Verdana" charset="0"/>
                <a:ea typeface="Verdana" charset="0"/>
                <a:cs typeface="Verdana" charset="0"/>
              </a:rPr>
              <a:t>e.g</a:t>
            </a:r>
            <a:r>
              <a:rPr lang="en-US" altLang="en-US" sz="2400" dirty="0">
                <a:latin typeface="Verdana" charset="0"/>
                <a:ea typeface="Verdana" charset="0"/>
                <a:cs typeface="Verdana" charset="0"/>
              </a:rPr>
              <a:t>. /au/, /</a:t>
            </a:r>
            <a:r>
              <a:rPr lang="en-US" altLang="en-US" sz="2400" dirty="0" err="1">
                <a:latin typeface="Verdana" charset="0"/>
                <a:ea typeface="Verdana" charset="0"/>
                <a:cs typeface="Verdana" charset="0"/>
              </a:rPr>
              <a:t>ou</a:t>
            </a:r>
            <a:r>
              <a:rPr lang="en-US" altLang="en-US" sz="2400" dirty="0">
                <a:latin typeface="Verdana" charset="0"/>
                <a:ea typeface="Verdana" charset="0"/>
                <a:cs typeface="Verdana" charset="0"/>
              </a:rPr>
              <a:t>/, /</a:t>
            </a:r>
            <a:r>
              <a:rPr lang="en-US" altLang="en-US" sz="2400" dirty="0" err="1">
                <a:latin typeface="Verdana" charset="0"/>
                <a:ea typeface="Verdana" charset="0"/>
                <a:cs typeface="Verdana" charset="0"/>
              </a:rPr>
              <a:t>ao</a:t>
            </a:r>
            <a:r>
              <a:rPr lang="en-US" altLang="en-US" sz="2400" dirty="0">
                <a:latin typeface="Verdana" charset="0"/>
                <a:ea typeface="Verdana" charset="0"/>
                <a:cs typeface="Verdana" charset="0"/>
              </a:rPr>
              <a:t>/, /ae/, /</a:t>
            </a:r>
            <a:r>
              <a:rPr lang="en-US" altLang="en-US" sz="2400" dirty="0" err="1">
                <a:latin typeface="Verdana" charset="0"/>
                <a:ea typeface="Verdana" charset="0"/>
                <a:cs typeface="Verdana" charset="0"/>
              </a:rPr>
              <a:t>ai</a:t>
            </a:r>
            <a:r>
              <a:rPr lang="en-US" altLang="en-US" sz="2400" dirty="0">
                <a:latin typeface="Verdana" charset="0"/>
                <a:ea typeface="Verdana" charset="0"/>
                <a:cs typeface="Verdana" charset="0"/>
              </a:rPr>
              <a:t>/, also /</a:t>
            </a:r>
            <a:r>
              <a:rPr lang="en-US" altLang="en-US" sz="2400" dirty="0" err="1">
                <a:latin typeface="Verdana" charset="0"/>
                <a:ea typeface="Verdana" charset="0"/>
                <a:cs typeface="Verdana" charset="0"/>
              </a:rPr>
              <a:t>oe</a:t>
            </a:r>
            <a:r>
              <a:rPr lang="en-US" altLang="en-US" sz="2400" dirty="0">
                <a:latin typeface="Verdana" charset="0"/>
                <a:ea typeface="Verdana" charset="0"/>
                <a:cs typeface="Verdana" charset="0"/>
              </a:rPr>
              <a:t>/, etc.</a:t>
            </a:r>
          </a:p>
          <a:p>
            <a:r>
              <a:rPr lang="en-US" altLang="en-US" sz="2400" dirty="0">
                <a:latin typeface="Verdana" charset="0"/>
                <a:ea typeface="Verdana" charset="0"/>
                <a:cs typeface="Verdana" charset="0"/>
              </a:rPr>
              <a:t>Māori syllables of the form (C)V(V(V))</a:t>
            </a:r>
          </a:p>
        </p:txBody>
      </p:sp>
    </p:spTree>
    <p:extLst>
      <p:ext uri="{BB962C8B-B14F-4D97-AF65-F5344CB8AC3E}">
        <p14:creationId xmlns:p14="http://schemas.microsoft.com/office/powerpoint/2010/main" val="10409653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p:cNvSpPr>
          <p:nvPr>
            <p:ph type="title"/>
          </p:nvPr>
        </p:nvSpPr>
        <p:spPr>
          <a:xfrm>
            <a:off x="457200" y="973182"/>
            <a:ext cx="8229600" cy="724989"/>
          </a:xfrm>
        </p:spPr>
        <p:txBody>
          <a:bodyPr/>
          <a:lstStyle/>
          <a:p>
            <a:pPr algn="l" eaLnBrk="1" hangingPunct="1"/>
            <a:r>
              <a:rPr lang="en-US" altLang="en-US" sz="3600" dirty="0" smtClean="0">
                <a:solidFill>
                  <a:srgbClr val="009AC7"/>
                </a:solidFill>
                <a:latin typeface="Verdana" charset="0"/>
                <a:ea typeface="Verdana" charset="0"/>
                <a:cs typeface="Verdana" charset="0"/>
              </a:rPr>
              <a:t>Aim of MAONZE project</a:t>
            </a:r>
          </a:p>
        </p:txBody>
      </p:sp>
      <p:sp>
        <p:nvSpPr>
          <p:cNvPr id="5123" name="Rectangle 3"/>
          <p:cNvSpPr>
            <a:spLocks noGrp="1"/>
          </p:cNvSpPr>
          <p:nvPr>
            <p:ph idx="1"/>
          </p:nvPr>
        </p:nvSpPr>
        <p:spPr/>
        <p:txBody>
          <a:bodyPr/>
          <a:lstStyle/>
          <a:p>
            <a:pPr eaLnBrk="1" hangingPunct="1"/>
            <a:r>
              <a:rPr lang="en-US" altLang="en-US" sz="2800" dirty="0" smtClean="0">
                <a:latin typeface="Verdana" charset="0"/>
                <a:ea typeface="Verdana" charset="0"/>
                <a:cs typeface="Verdana" charset="0"/>
              </a:rPr>
              <a:t>To study sound change over time in the Māori Language</a:t>
            </a:r>
          </a:p>
          <a:p>
            <a:pPr lvl="1"/>
            <a:r>
              <a:rPr lang="en-NZ" altLang="en-US" dirty="0" smtClean="0">
                <a:latin typeface="Verdana" charset="0"/>
                <a:ea typeface="Verdana" charset="0"/>
                <a:cs typeface="Verdana" charset="0"/>
              </a:rPr>
              <a:t>Focused on </a:t>
            </a:r>
            <a:r>
              <a:rPr lang="en-NZ" altLang="en-US" b="1" dirty="0" smtClean="0">
                <a:latin typeface="Verdana" charset="0"/>
                <a:ea typeface="Verdana" charset="0"/>
                <a:cs typeface="Verdana" charset="0"/>
              </a:rPr>
              <a:t>vowels</a:t>
            </a:r>
            <a:r>
              <a:rPr lang="en-NZ" altLang="en-US" dirty="0" smtClean="0">
                <a:latin typeface="Verdana" charset="0"/>
                <a:ea typeface="Verdana" charset="0"/>
                <a:cs typeface="Verdana" charset="0"/>
              </a:rPr>
              <a:t> and rhythm</a:t>
            </a:r>
          </a:p>
          <a:p>
            <a:pPr lvl="1"/>
            <a:r>
              <a:rPr lang="en-NZ" altLang="en-US" dirty="0" smtClean="0">
                <a:latin typeface="Verdana" charset="0"/>
                <a:ea typeface="Verdana" charset="0"/>
                <a:cs typeface="Verdana" charset="0"/>
              </a:rPr>
              <a:t>How much is internally motivated, and how much is externally motivated.</a:t>
            </a:r>
            <a:endParaRPr lang="en-US" altLang="en-US" dirty="0" smtClean="0">
              <a:latin typeface="Verdana" charset="0"/>
              <a:ea typeface="Verdana" charset="0"/>
              <a:cs typeface="Verdana" charset="0"/>
            </a:endParaRPr>
          </a:p>
          <a:p>
            <a:pPr eaLnBrk="1" hangingPunct="1"/>
            <a:r>
              <a:rPr lang="en-US" altLang="en-US" sz="2800" dirty="0" smtClean="0">
                <a:latin typeface="Verdana" charset="0"/>
                <a:ea typeface="Verdana" charset="0"/>
                <a:cs typeface="Verdana" charset="0"/>
              </a:rPr>
              <a:t>Using three groups of male and female speakers</a:t>
            </a:r>
          </a:p>
          <a:p>
            <a:pPr lvl="1" eaLnBrk="1" hangingPunct="1"/>
            <a:r>
              <a:rPr lang="en-US" altLang="en-US" dirty="0" smtClean="0">
                <a:solidFill>
                  <a:schemeClr val="tx2"/>
                </a:solidFill>
                <a:latin typeface="Verdana" charset="0"/>
                <a:ea typeface="Verdana" charset="0"/>
                <a:cs typeface="Verdana" charset="0"/>
              </a:rPr>
              <a:t>Historical</a:t>
            </a:r>
            <a:r>
              <a:rPr lang="en-US" altLang="en-US" dirty="0" smtClean="0">
                <a:latin typeface="Verdana" charset="0"/>
                <a:ea typeface="Verdana" charset="0"/>
                <a:cs typeface="Verdana" charset="0"/>
              </a:rPr>
              <a:t> speakers 	born 1880s</a:t>
            </a:r>
          </a:p>
          <a:p>
            <a:pPr lvl="1" eaLnBrk="1" hangingPunct="1"/>
            <a:r>
              <a:rPr lang="en-US" altLang="en-US" dirty="0" smtClean="0">
                <a:solidFill>
                  <a:schemeClr val="tx2"/>
                </a:solidFill>
                <a:latin typeface="Verdana" charset="0"/>
                <a:ea typeface="Verdana" charset="0"/>
                <a:cs typeface="Verdana" charset="0"/>
              </a:rPr>
              <a:t>Present day elders </a:t>
            </a:r>
            <a:r>
              <a:rPr lang="en-US" altLang="en-US" dirty="0" smtClean="0">
                <a:latin typeface="Verdana" charset="0"/>
                <a:ea typeface="Verdana" charset="0"/>
                <a:cs typeface="Verdana" charset="0"/>
              </a:rPr>
              <a:t>	born 1920-1944</a:t>
            </a:r>
          </a:p>
          <a:p>
            <a:pPr lvl="1" eaLnBrk="1" hangingPunct="1"/>
            <a:r>
              <a:rPr lang="en-US" altLang="en-US" dirty="0" smtClean="0">
                <a:solidFill>
                  <a:schemeClr val="tx2"/>
                </a:solidFill>
                <a:latin typeface="Verdana" charset="0"/>
                <a:ea typeface="Verdana" charset="0"/>
                <a:cs typeface="Verdana" charset="0"/>
              </a:rPr>
              <a:t>Young</a:t>
            </a:r>
            <a:r>
              <a:rPr lang="en-US" altLang="en-US" dirty="0" smtClean="0">
                <a:latin typeface="Verdana" charset="0"/>
                <a:ea typeface="Verdana" charset="0"/>
                <a:cs typeface="Verdana" charset="0"/>
              </a:rPr>
              <a:t> speakers 		born 1969-1992</a:t>
            </a:r>
          </a:p>
        </p:txBody>
      </p:sp>
    </p:spTree>
    <p:extLst>
      <p:ext uri="{BB962C8B-B14F-4D97-AF65-F5344CB8AC3E}">
        <p14:creationId xmlns:p14="http://schemas.microsoft.com/office/powerpoint/2010/main" val="11265095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p:cNvSpPr>
          <p:nvPr>
            <p:ph type="title"/>
          </p:nvPr>
        </p:nvSpPr>
        <p:spPr>
          <a:xfrm>
            <a:off x="457200" y="933442"/>
            <a:ext cx="8229600" cy="764730"/>
          </a:xfrm>
        </p:spPr>
        <p:txBody>
          <a:bodyPr/>
          <a:lstStyle/>
          <a:p>
            <a:pPr algn="l" eaLnBrk="1" hangingPunct="1"/>
            <a:r>
              <a:rPr lang="en-US" altLang="en-US" sz="3200" dirty="0" smtClean="0">
                <a:solidFill>
                  <a:srgbClr val="009AC7"/>
                </a:solidFill>
                <a:latin typeface="Verdana" charset="0"/>
                <a:ea typeface="Verdana" charset="0"/>
                <a:cs typeface="Verdana" charset="0"/>
              </a:rPr>
              <a:t>Data &amp; Analysis</a:t>
            </a:r>
          </a:p>
        </p:txBody>
      </p:sp>
      <p:sp>
        <p:nvSpPr>
          <p:cNvPr id="5123" name="Rectangle 3"/>
          <p:cNvSpPr>
            <a:spLocks noGrp="1"/>
          </p:cNvSpPr>
          <p:nvPr>
            <p:ph type="body" idx="1"/>
          </p:nvPr>
        </p:nvSpPr>
        <p:spPr>
          <a:xfrm>
            <a:off x="250825" y="1763486"/>
            <a:ext cx="8642350" cy="4362677"/>
          </a:xfrm>
        </p:spPr>
        <p:txBody>
          <a:bodyPr/>
          <a:lstStyle/>
          <a:p>
            <a:pPr eaLnBrk="1" hangingPunct="1"/>
            <a:r>
              <a:rPr lang="en-US" altLang="en-US" sz="2800" dirty="0" smtClean="0">
                <a:latin typeface="Verdana" charset="0"/>
                <a:ea typeface="Verdana" charset="0"/>
                <a:cs typeface="Verdana" charset="0"/>
              </a:rPr>
              <a:t>Audio recordings (digital)</a:t>
            </a:r>
          </a:p>
          <a:p>
            <a:pPr lvl="1" eaLnBrk="1" hangingPunct="1"/>
            <a:r>
              <a:rPr lang="en-US" altLang="en-US" dirty="0" smtClean="0">
                <a:latin typeface="Verdana" charset="0"/>
                <a:ea typeface="Verdana" charset="0"/>
                <a:cs typeface="Verdana" charset="0"/>
              </a:rPr>
              <a:t>Most made by members of the team</a:t>
            </a:r>
          </a:p>
          <a:p>
            <a:pPr lvl="2" eaLnBrk="1" hangingPunct="1"/>
            <a:r>
              <a:rPr lang="en-US" altLang="en-US" sz="2800" dirty="0" smtClean="0">
                <a:latin typeface="Verdana" charset="0"/>
                <a:ea typeface="Verdana" charset="0"/>
                <a:cs typeface="Verdana" charset="0"/>
              </a:rPr>
              <a:t>1 hour in Māori &amp; 1 hour in English</a:t>
            </a:r>
          </a:p>
          <a:p>
            <a:pPr lvl="1" eaLnBrk="1" hangingPunct="1"/>
            <a:r>
              <a:rPr lang="en-US" altLang="en-US" dirty="0" smtClean="0">
                <a:latin typeface="Verdana" charset="0"/>
                <a:ea typeface="Verdana" charset="0"/>
                <a:cs typeface="Verdana" charset="0"/>
              </a:rPr>
              <a:t>Conversation and read material</a:t>
            </a:r>
          </a:p>
          <a:p>
            <a:pPr lvl="2" eaLnBrk="1" hangingPunct="1"/>
            <a:r>
              <a:rPr lang="en-US" altLang="en-US" sz="2800" dirty="0" smtClean="0">
                <a:latin typeface="Verdana" charset="0"/>
                <a:ea typeface="Verdana" charset="0"/>
                <a:cs typeface="Verdana" charset="0"/>
              </a:rPr>
              <a:t>Reading passages/ Word lists</a:t>
            </a:r>
          </a:p>
          <a:p>
            <a:pPr>
              <a:lnSpc>
                <a:spcPct val="90000"/>
              </a:lnSpc>
            </a:pPr>
            <a:r>
              <a:rPr lang="en-US" sz="2800" dirty="0">
                <a:latin typeface="Verdana" charset="0"/>
                <a:ea typeface="Verdana" charset="0"/>
                <a:cs typeface="Verdana" charset="0"/>
              </a:rPr>
              <a:t>5 long vowels, 5 short vowels, 5 diphthongs</a:t>
            </a:r>
          </a:p>
          <a:p>
            <a:pPr>
              <a:lnSpc>
                <a:spcPct val="90000"/>
              </a:lnSpc>
            </a:pPr>
            <a:r>
              <a:rPr lang="en-US" sz="2800" dirty="0">
                <a:latin typeface="Verdana" charset="0"/>
                <a:ea typeface="Verdana" charset="0"/>
                <a:cs typeface="Verdana" charset="0"/>
              </a:rPr>
              <a:t>Aim &gt;30 tokens per speaker from stressed words for each </a:t>
            </a:r>
            <a:r>
              <a:rPr lang="en-US" sz="2800" dirty="0" smtClean="0">
                <a:latin typeface="Verdana" charset="0"/>
                <a:ea typeface="Verdana" charset="0"/>
                <a:cs typeface="Verdana" charset="0"/>
              </a:rPr>
              <a:t>vowel</a:t>
            </a:r>
          </a:p>
          <a:p>
            <a:pPr>
              <a:lnSpc>
                <a:spcPct val="90000"/>
              </a:lnSpc>
            </a:pPr>
            <a:r>
              <a:rPr lang="en-US" sz="2800" dirty="0" smtClean="0">
                <a:latin typeface="Verdana" charset="0"/>
                <a:ea typeface="Verdana" charset="0"/>
                <a:cs typeface="Verdana" charset="0"/>
              </a:rPr>
              <a:t>Transcriber/</a:t>
            </a:r>
            <a:r>
              <a:rPr lang="en-US" sz="2800" dirty="0" err="1" smtClean="0">
                <a:latin typeface="Verdana" charset="0"/>
                <a:ea typeface="Verdana" charset="0"/>
                <a:cs typeface="Verdana" charset="0"/>
              </a:rPr>
              <a:t>Elan</a:t>
            </a:r>
            <a:r>
              <a:rPr lang="en-US" sz="2800" dirty="0" smtClean="0">
                <a:latin typeface="Verdana" charset="0"/>
                <a:ea typeface="Verdana" charset="0"/>
                <a:cs typeface="Verdana" charset="0"/>
              </a:rPr>
              <a:t>, Excel, &amp; R</a:t>
            </a:r>
            <a:endParaRPr lang="en-US" sz="2800" dirty="0">
              <a:latin typeface="Verdana" charset="0"/>
              <a:ea typeface="Verdana" charset="0"/>
              <a:cs typeface="Verdana" charset="0"/>
            </a:endParaRPr>
          </a:p>
          <a:p>
            <a:pPr lvl="2" eaLnBrk="1" hangingPunct="1"/>
            <a:endParaRPr lang="en-US" altLang="en-US" sz="2800" dirty="0" smtClean="0">
              <a:latin typeface="Verdana" charset="0"/>
              <a:ea typeface="Verdana" charset="0"/>
              <a:cs typeface="Verdana" charset="0"/>
            </a:endParaRPr>
          </a:p>
        </p:txBody>
      </p:sp>
    </p:spTree>
    <p:extLst>
      <p:ext uri="{BB962C8B-B14F-4D97-AF65-F5344CB8AC3E}">
        <p14:creationId xmlns:p14="http://schemas.microsoft.com/office/powerpoint/2010/main" val="41974087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p:cNvSpPr>
            <a:spLocks noGrp="1"/>
          </p:cNvSpPr>
          <p:nvPr>
            <p:ph type="title"/>
          </p:nvPr>
        </p:nvSpPr>
        <p:spPr>
          <a:xfrm>
            <a:off x="483326" y="966650"/>
            <a:ext cx="8229600" cy="633867"/>
          </a:xfrm>
        </p:spPr>
        <p:txBody>
          <a:bodyPr/>
          <a:lstStyle/>
          <a:p>
            <a:pPr algn="l" eaLnBrk="1" hangingPunct="1"/>
            <a:r>
              <a:rPr lang="en-US" sz="3600" dirty="0" smtClean="0">
                <a:solidFill>
                  <a:srgbClr val="009AC7"/>
                </a:solidFill>
                <a:latin typeface="Verdana" charset="0"/>
                <a:ea typeface="Verdana" charset="0"/>
                <a:cs typeface="Verdana" charset="0"/>
              </a:rPr>
              <a:t>Results - men - vowels</a:t>
            </a:r>
          </a:p>
        </p:txBody>
      </p:sp>
      <p:pic>
        <p:nvPicPr>
          <p:cNvPr id="5" name="Picture 4" descr="MUM"/>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872000"/>
            <a:ext cx="3600000" cy="360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00000" y="1872000"/>
            <a:ext cx="2736000" cy="3600000"/>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33737" y="1872000"/>
            <a:ext cx="2773658" cy="3600000"/>
          </a:xfrm>
          <a:prstGeom prst="rect">
            <a:avLst/>
          </a:prstGeom>
        </p:spPr>
      </p:pic>
    </p:spTree>
    <p:extLst>
      <p:ext uri="{BB962C8B-B14F-4D97-AF65-F5344CB8AC3E}">
        <p14:creationId xmlns:p14="http://schemas.microsoft.com/office/powerpoint/2010/main" val="19145549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92794" y="109194"/>
            <a:ext cx="7305039" cy="620987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21641335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a:lstStyle>
        <a:defPPr>
          <a:defRPr sz="3600" dirty="0"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1006</TotalTime>
  <Words>1342</Words>
  <Application>Microsoft Office PowerPoint</Application>
  <PresentationFormat>On-screen Show (4:3)</PresentationFormat>
  <Paragraphs>207</Paragraphs>
  <Slides>30</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ＭＳ Ｐゴシック</vt:lpstr>
      <vt:lpstr>Arial</vt:lpstr>
      <vt:lpstr>Calibri</vt:lpstr>
      <vt:lpstr>Times</vt:lpstr>
      <vt:lpstr>Times New Roman</vt:lpstr>
      <vt:lpstr>TimesM</vt:lpstr>
      <vt:lpstr>Verdana</vt:lpstr>
      <vt:lpstr>Wingdings</vt:lpstr>
      <vt:lpstr>Custom Design</vt:lpstr>
      <vt:lpstr>ACLL 2016 The Asian Conference on Language Learning </vt:lpstr>
      <vt:lpstr>Background</vt:lpstr>
      <vt:lpstr>Background</vt:lpstr>
      <vt:lpstr>Background</vt:lpstr>
      <vt:lpstr>Māori Phonology </vt:lpstr>
      <vt:lpstr>Aim of MAONZE project</vt:lpstr>
      <vt:lpstr>Data &amp; Analysis</vt:lpstr>
      <vt:lpstr>Results - men - vowels</vt:lpstr>
      <vt:lpstr>PowerPoint Presentation</vt:lpstr>
      <vt:lpstr>Gender differences  vowels</vt:lpstr>
      <vt:lpstr>MAONZE project – major findings</vt:lpstr>
      <vt:lpstr>Motivation for Language Aid</vt:lpstr>
      <vt:lpstr>Motivation for Language Aid</vt:lpstr>
      <vt:lpstr>MPai Language Aid</vt:lpstr>
      <vt:lpstr>PowerPoint Presentation</vt:lpstr>
      <vt:lpstr>PowerPoint Presentation</vt:lpstr>
      <vt:lpstr>PowerPoint Presentation</vt:lpstr>
      <vt:lpstr>MPai (Aid) trial late 2015</vt:lpstr>
      <vt:lpstr>Participants Māori Fluency</vt:lpstr>
      <vt:lpstr>What did you like about the aid ?</vt:lpstr>
      <vt:lpstr>What could be improved ?</vt:lpstr>
      <vt:lpstr>What did the aid teach you ?</vt:lpstr>
      <vt:lpstr>PowerPoint Presentation</vt:lpstr>
      <vt:lpstr>PowerPoint Presentation</vt:lpstr>
      <vt:lpstr>1st Trial Summary</vt:lpstr>
      <vt:lpstr>Recent improvements </vt:lpstr>
      <vt:lpstr>PowerPoint Presentation</vt:lpstr>
      <vt:lpstr>Where to next ?</vt:lpstr>
      <vt:lpstr>Acknowledgments</vt:lpstr>
      <vt:lpstr>Reference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Sonia Tenreiro</dc:creator>
  <cp:lastModifiedBy>Catherine Watson</cp:lastModifiedBy>
  <cp:revision>124</cp:revision>
  <dcterms:created xsi:type="dcterms:W3CDTF">2015-05-10T23:22:16Z</dcterms:created>
  <dcterms:modified xsi:type="dcterms:W3CDTF">2016-07-21T04:11:24Z</dcterms:modified>
</cp:coreProperties>
</file>

<file path=docProps/thumbnail.jpeg>
</file>